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5">
  <p:sldMasterIdLst>
    <p:sldMasterId id="2147483665" r:id="rId1"/>
    <p:sldMasterId id="2147483678" r:id="rId2"/>
  </p:sldMasterIdLst>
  <p:notesMasterIdLst>
    <p:notesMasterId r:id="rId41"/>
  </p:notesMasterIdLst>
  <p:handoutMasterIdLst>
    <p:handoutMasterId r:id="rId42"/>
  </p:handoutMasterIdLst>
  <p:sldIdLst>
    <p:sldId id="257" r:id="rId3"/>
    <p:sldId id="588" r:id="rId4"/>
    <p:sldId id="615" r:id="rId5"/>
    <p:sldId id="613" r:id="rId6"/>
    <p:sldId id="581" r:id="rId7"/>
    <p:sldId id="584" r:id="rId8"/>
    <p:sldId id="585" r:id="rId9"/>
    <p:sldId id="616" r:id="rId10"/>
    <p:sldId id="617" r:id="rId11"/>
    <p:sldId id="589" r:id="rId12"/>
    <p:sldId id="592" r:id="rId13"/>
    <p:sldId id="591" r:id="rId14"/>
    <p:sldId id="593" r:id="rId15"/>
    <p:sldId id="594" r:id="rId16"/>
    <p:sldId id="647" r:id="rId17"/>
    <p:sldId id="648" r:id="rId18"/>
    <p:sldId id="600" r:id="rId19"/>
    <p:sldId id="597" r:id="rId20"/>
    <p:sldId id="599" r:id="rId21"/>
    <p:sldId id="650" r:id="rId22"/>
    <p:sldId id="657" r:id="rId23"/>
    <p:sldId id="603" r:id="rId24"/>
    <p:sldId id="658" r:id="rId25"/>
    <p:sldId id="601" r:id="rId26"/>
    <p:sldId id="598" r:id="rId27"/>
    <p:sldId id="649" r:id="rId28"/>
    <p:sldId id="661" r:id="rId29"/>
    <p:sldId id="605" r:id="rId30"/>
    <p:sldId id="651" r:id="rId31"/>
    <p:sldId id="652" r:id="rId32"/>
    <p:sldId id="653" r:id="rId33"/>
    <p:sldId id="654" r:id="rId34"/>
    <p:sldId id="656" r:id="rId35"/>
    <p:sldId id="655" r:id="rId36"/>
    <p:sldId id="612" r:id="rId37"/>
    <p:sldId id="610" r:id="rId38"/>
    <p:sldId id="659" r:id="rId39"/>
    <p:sldId id="646" r:id="rId40"/>
  </p:sldIdLst>
  <p:sldSz cx="9144000" cy="5715000" type="screen16x10"/>
  <p:notesSz cx="7104063" cy="10234613"/>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F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Designformatvorlage 2 - Akz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unkle Formatvorlage 1 - Akz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1" autoAdjust="0"/>
    <p:restoredTop sz="80161" autoAdjust="0"/>
  </p:normalViewPr>
  <p:slideViewPr>
    <p:cSldViewPr snapToObjects="1">
      <p:cViewPr varScale="1">
        <p:scale>
          <a:sx n="125" d="100"/>
          <a:sy n="125" d="100"/>
        </p:scale>
        <p:origin x="-1140" y="-66"/>
      </p:cViewPr>
      <p:guideLst>
        <p:guide orient="horz" pos="1845"/>
        <p:guide orient="horz" pos="711"/>
        <p:guide pos="2880"/>
        <p:guide pos="4921"/>
        <p:guide pos="295"/>
        <p:guide pos="2608"/>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484"/>
    </p:cViewPr>
  </p:sorterViewPr>
  <p:notesViewPr>
    <p:cSldViewPr snapToObjects="1">
      <p:cViewPr varScale="1">
        <p:scale>
          <a:sx n="83" d="100"/>
          <a:sy n="83" d="100"/>
        </p:scale>
        <p:origin x="-3156" y="-96"/>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2"/>
            <a:ext cx="3078427" cy="511730"/>
          </a:xfrm>
          <a:prstGeom prst="rect">
            <a:avLst/>
          </a:prstGeom>
        </p:spPr>
        <p:txBody>
          <a:bodyPr vert="horz" lIns="94768" tIns="47384" rIns="94768" bIns="47384" rtlCol="0"/>
          <a:lstStyle>
            <a:lvl1pPr algn="l">
              <a:defRPr sz="1200"/>
            </a:lvl1pPr>
          </a:lstStyle>
          <a:p>
            <a:endParaRPr lang="de-DE"/>
          </a:p>
        </p:txBody>
      </p:sp>
      <p:sp>
        <p:nvSpPr>
          <p:cNvPr id="3" name="Datumsplatzhalter 2"/>
          <p:cNvSpPr>
            <a:spLocks noGrp="1"/>
          </p:cNvSpPr>
          <p:nvPr>
            <p:ph type="dt" sz="quarter" idx="1"/>
          </p:nvPr>
        </p:nvSpPr>
        <p:spPr>
          <a:xfrm>
            <a:off x="4023994" y="2"/>
            <a:ext cx="3078427" cy="511730"/>
          </a:xfrm>
          <a:prstGeom prst="rect">
            <a:avLst/>
          </a:prstGeom>
        </p:spPr>
        <p:txBody>
          <a:bodyPr vert="horz" lIns="94768" tIns="47384" rIns="94768" bIns="47384" rtlCol="0"/>
          <a:lstStyle>
            <a:lvl1pPr algn="r">
              <a:defRPr sz="1200"/>
            </a:lvl1pPr>
          </a:lstStyle>
          <a:p>
            <a:fld id="{629FD2BA-62D3-46A4-BCF7-04982C41AFAF}" type="datetimeFigureOut">
              <a:rPr lang="de-DE" smtClean="0"/>
              <a:t>21.09.2017</a:t>
            </a:fld>
            <a:endParaRPr lang="de-DE"/>
          </a:p>
        </p:txBody>
      </p:sp>
      <p:sp>
        <p:nvSpPr>
          <p:cNvPr id="4" name="Fußzeilenplatzhalter 3"/>
          <p:cNvSpPr>
            <a:spLocks noGrp="1"/>
          </p:cNvSpPr>
          <p:nvPr>
            <p:ph type="ftr" sz="quarter" idx="2"/>
          </p:nvPr>
        </p:nvSpPr>
        <p:spPr>
          <a:xfrm>
            <a:off x="2" y="9721109"/>
            <a:ext cx="3078427" cy="511730"/>
          </a:xfrm>
          <a:prstGeom prst="rect">
            <a:avLst/>
          </a:prstGeom>
        </p:spPr>
        <p:txBody>
          <a:bodyPr vert="horz" lIns="94768" tIns="47384" rIns="94768" bIns="47384" rtlCol="0" anchor="b"/>
          <a:lstStyle>
            <a:lvl1pPr algn="l">
              <a:defRPr sz="1200"/>
            </a:lvl1pPr>
          </a:lstStyle>
          <a:p>
            <a:endParaRPr lang="de-DE"/>
          </a:p>
        </p:txBody>
      </p:sp>
      <p:sp>
        <p:nvSpPr>
          <p:cNvPr id="5" name="Foliennummernplatzhalter 4"/>
          <p:cNvSpPr>
            <a:spLocks noGrp="1"/>
          </p:cNvSpPr>
          <p:nvPr>
            <p:ph type="sldNum" sz="quarter" idx="3"/>
          </p:nvPr>
        </p:nvSpPr>
        <p:spPr>
          <a:xfrm>
            <a:off x="4023994" y="9721109"/>
            <a:ext cx="3078427" cy="511730"/>
          </a:xfrm>
          <a:prstGeom prst="rect">
            <a:avLst/>
          </a:prstGeom>
        </p:spPr>
        <p:txBody>
          <a:bodyPr vert="horz" lIns="94768" tIns="47384" rIns="94768" bIns="47384" rtlCol="0" anchor="b"/>
          <a:lstStyle>
            <a:lvl1pPr algn="r">
              <a:defRPr sz="1200"/>
            </a:lvl1pPr>
          </a:lstStyle>
          <a:p>
            <a:fld id="{FBF78373-74E0-4E28-9300-CD2672DD6A3B}" type="slidenum">
              <a:rPr lang="de-DE" smtClean="0"/>
              <a:t>‹Nr.›</a:t>
            </a:fld>
            <a:endParaRPr lang="de-DE"/>
          </a:p>
        </p:txBody>
      </p:sp>
    </p:spTree>
    <p:extLst>
      <p:ext uri="{BB962C8B-B14F-4D97-AF65-F5344CB8AC3E}">
        <p14:creationId xmlns:p14="http://schemas.microsoft.com/office/powerpoint/2010/main" val="4290188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2" y="2"/>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prstTxWarp prst="textNoShape">
              <a:avLst/>
            </a:prstTxWarp>
          </a:bodyPr>
          <a:lstStyle>
            <a:lvl1pPr algn="l">
              <a:defRPr sz="1200">
                <a:latin typeface="Times New Roman" pitchFamily="18" charset="0"/>
              </a:defRPr>
            </a:lvl1pPr>
          </a:lstStyle>
          <a:p>
            <a:endParaRPr lang="de-DE"/>
          </a:p>
        </p:txBody>
      </p:sp>
      <p:sp>
        <p:nvSpPr>
          <p:cNvPr id="1027" name="Rectangle 3"/>
          <p:cNvSpPr>
            <a:spLocks noGrp="1" noChangeArrowheads="1"/>
          </p:cNvSpPr>
          <p:nvPr>
            <p:ph type="dt" idx="1"/>
          </p:nvPr>
        </p:nvSpPr>
        <p:spPr bwMode="auto">
          <a:xfrm>
            <a:off x="4025638" y="2"/>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prstTxWarp prst="textNoShape">
              <a:avLst/>
            </a:prstTxWarp>
          </a:bodyPr>
          <a:lstStyle>
            <a:lvl1pPr algn="r">
              <a:defRPr sz="1200">
                <a:latin typeface="Times New Roman" pitchFamily="18" charset="0"/>
              </a:defRPr>
            </a:lvl1pPr>
          </a:lstStyle>
          <a:p>
            <a:endParaRPr lang="de-DE"/>
          </a:p>
        </p:txBody>
      </p:sp>
      <p:sp>
        <p:nvSpPr>
          <p:cNvPr id="1028" name="Rectangle 4"/>
          <p:cNvSpPr>
            <a:spLocks noGrp="1" noRot="1" noChangeAspect="1" noChangeArrowheads="1" noTextEdit="1"/>
          </p:cNvSpPr>
          <p:nvPr>
            <p:ph type="sldImg" idx="2"/>
          </p:nvPr>
        </p:nvSpPr>
        <p:spPr bwMode="auto">
          <a:xfrm>
            <a:off x="481013" y="766763"/>
            <a:ext cx="6142037" cy="384016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9" name="Rectangle 5"/>
          <p:cNvSpPr>
            <a:spLocks noGrp="1" noChangeArrowheads="1"/>
          </p:cNvSpPr>
          <p:nvPr>
            <p:ph type="body" sz="quarter" idx="3"/>
          </p:nvPr>
        </p:nvSpPr>
        <p:spPr bwMode="auto">
          <a:xfrm>
            <a:off x="947210" y="4861443"/>
            <a:ext cx="5209646" cy="460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30" name="Rectangle 6"/>
          <p:cNvSpPr>
            <a:spLocks noGrp="1" noChangeArrowheads="1"/>
          </p:cNvSpPr>
          <p:nvPr>
            <p:ph type="ftr" sz="quarter" idx="4"/>
          </p:nvPr>
        </p:nvSpPr>
        <p:spPr bwMode="auto">
          <a:xfrm>
            <a:off x="2" y="9722884"/>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b" anchorCtr="0" compatLnSpc="1">
            <a:prstTxWarp prst="textNoShape">
              <a:avLst/>
            </a:prstTxWarp>
          </a:bodyPr>
          <a:lstStyle>
            <a:lvl1pPr algn="l">
              <a:defRPr sz="1200">
                <a:latin typeface="Times New Roman" pitchFamily="18" charset="0"/>
              </a:defRPr>
            </a:lvl1pPr>
          </a:lstStyle>
          <a:p>
            <a:endParaRPr lang="de-DE"/>
          </a:p>
        </p:txBody>
      </p:sp>
      <p:sp>
        <p:nvSpPr>
          <p:cNvPr id="1031" name="Rectangle 7"/>
          <p:cNvSpPr>
            <a:spLocks noGrp="1" noChangeArrowheads="1"/>
          </p:cNvSpPr>
          <p:nvPr>
            <p:ph type="sldNum" sz="quarter" idx="5"/>
          </p:nvPr>
        </p:nvSpPr>
        <p:spPr bwMode="auto">
          <a:xfrm>
            <a:off x="4025638" y="9722884"/>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b" anchorCtr="0" compatLnSpc="1">
            <a:prstTxWarp prst="textNoShape">
              <a:avLst/>
            </a:prstTxWarp>
          </a:bodyPr>
          <a:lstStyle>
            <a:lvl1pPr algn="r">
              <a:defRPr sz="1200">
                <a:latin typeface="Times New Roman" pitchFamily="18" charset="0"/>
              </a:defRPr>
            </a:lvl1pPr>
          </a:lstStyle>
          <a:p>
            <a:fld id="{D8E72E2D-C5BD-48FD-BACE-AB83DEC243D4}" type="slidenum">
              <a:rPr lang="de-DE"/>
              <a:pPr/>
              <a:t>‹Nr.›</a:t>
            </a:fld>
            <a:endParaRPr lang="de-DE"/>
          </a:p>
        </p:txBody>
      </p:sp>
    </p:spTree>
    <p:extLst>
      <p:ext uri="{BB962C8B-B14F-4D97-AF65-F5344CB8AC3E}">
        <p14:creationId xmlns:p14="http://schemas.microsoft.com/office/powerpoint/2010/main" val="163644655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mn-ea"/>
        <a:cs typeface="+mn-cs"/>
      </a:defRPr>
    </a:lvl1pPr>
    <a:lvl2pPr marL="457200" algn="l" rtl="0" fontAlgn="base">
      <a:spcBef>
        <a:spcPct val="30000"/>
      </a:spcBef>
      <a:spcAft>
        <a:spcPct val="0"/>
      </a:spcAft>
      <a:defRPr kumimoji="1" sz="1200" kern="1200">
        <a:solidFill>
          <a:schemeClr val="tx1"/>
        </a:solidFill>
        <a:latin typeface="Arial" charset="0"/>
        <a:ea typeface="+mn-ea"/>
        <a:cs typeface="+mn-cs"/>
      </a:defRPr>
    </a:lvl2pPr>
    <a:lvl3pPr marL="914400" algn="l" rtl="0" fontAlgn="base">
      <a:spcBef>
        <a:spcPct val="30000"/>
      </a:spcBef>
      <a:spcAft>
        <a:spcPct val="0"/>
      </a:spcAft>
      <a:defRPr kumimoji="1" sz="1200" kern="1200">
        <a:solidFill>
          <a:schemeClr val="tx1"/>
        </a:solidFill>
        <a:latin typeface="Arial" charset="0"/>
        <a:ea typeface="+mn-ea"/>
        <a:cs typeface="+mn-cs"/>
      </a:defRPr>
    </a:lvl3pPr>
    <a:lvl4pPr marL="1371600" algn="l" rtl="0" fontAlgn="base">
      <a:spcBef>
        <a:spcPct val="30000"/>
      </a:spcBef>
      <a:spcAft>
        <a:spcPct val="0"/>
      </a:spcAft>
      <a:defRPr kumimoji="1" sz="1200" kern="1200">
        <a:solidFill>
          <a:schemeClr val="tx1"/>
        </a:solidFill>
        <a:latin typeface="Arial" charset="0"/>
        <a:ea typeface="+mn-ea"/>
        <a:cs typeface="+mn-cs"/>
      </a:defRPr>
    </a:lvl4pPr>
    <a:lvl5pPr marL="1828800" algn="l" rtl="0" fontAlgn="base">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Willkommen</a:t>
            </a:r>
          </a:p>
          <a:p>
            <a:r>
              <a:rPr lang="de-DE" dirty="0" smtClean="0"/>
              <a:t>Hinweise</a:t>
            </a:r>
            <a:r>
              <a:rPr lang="de-DE" baseline="0" dirty="0" smtClean="0"/>
              <a:t> zum Ablauf des WS</a:t>
            </a:r>
          </a:p>
          <a:p>
            <a:r>
              <a:rPr lang="de-DE" baseline="0" dirty="0" smtClean="0"/>
              <a:t>	kurzer Input</a:t>
            </a:r>
          </a:p>
          <a:p>
            <a:r>
              <a:rPr lang="de-DE" baseline="0" dirty="0" smtClean="0"/>
              <a:t>	Stationen zum Basteln</a:t>
            </a:r>
          </a:p>
          <a:p>
            <a:r>
              <a:rPr lang="de-DE" baseline="0" dirty="0" smtClean="0"/>
              <a:t>	Zusammenfassung</a:t>
            </a:r>
          </a:p>
          <a:p>
            <a:r>
              <a:rPr lang="de-DE" baseline="0" dirty="0" smtClean="0"/>
              <a:t>	Moderne Verschlüsselung</a:t>
            </a:r>
          </a:p>
          <a:p>
            <a:endParaRPr lang="de-DE" baseline="0" dirty="0" smtClean="0"/>
          </a:p>
          <a:p>
            <a:r>
              <a:rPr lang="de-DE" baseline="0" dirty="0" smtClean="0"/>
              <a:t>Bezug zum RP</a:t>
            </a:r>
          </a:p>
          <a:p>
            <a:r>
              <a:rPr lang="de-DE" baseline="0" dirty="0" smtClean="0"/>
              <a:t>	Allgemeinbildung</a:t>
            </a:r>
          </a:p>
          <a:p>
            <a:r>
              <a:rPr lang="de-DE" baseline="0" dirty="0" smtClean="0"/>
              <a:t>	</a:t>
            </a:r>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a:t>
            </a:fld>
            <a:endParaRPr lang="de-DE"/>
          </a:p>
        </p:txBody>
      </p:sp>
    </p:spTree>
    <p:extLst>
      <p:ext uri="{BB962C8B-B14F-4D97-AF65-F5344CB8AC3E}">
        <p14:creationId xmlns:p14="http://schemas.microsoft.com/office/powerpoint/2010/main" val="3023203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kumimoji="1" lang="de-DE" sz="1200" b="0" i="0" u="none" strike="noStrike" kern="1200" baseline="0" dirty="0" smtClean="0">
                <a:solidFill>
                  <a:schemeClr val="tx1"/>
                </a:solidFill>
                <a:latin typeface="Arial" charset="0"/>
                <a:ea typeface="+mn-ea"/>
                <a:cs typeface="+mn-cs"/>
              </a:rPr>
              <a:t>Manipulationsschutz für Nachrichten: </a:t>
            </a:r>
            <a:r>
              <a:rPr lang="de-DE" sz="1200" dirty="0" smtClean="0"/>
              <a:t>Hat jemand die Nachricht manipuliert (ggf. PIN/TAN geändert)?</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12</a:t>
            </a:fld>
            <a:endParaRPr lang="de-DE"/>
          </a:p>
        </p:txBody>
      </p:sp>
    </p:spTree>
    <p:extLst>
      <p:ext uri="{BB962C8B-B14F-4D97-AF65-F5344CB8AC3E}">
        <p14:creationId xmlns:p14="http://schemas.microsoft.com/office/powerpoint/2010/main" val="7434289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kumimoji="1" lang="de-DE" sz="1200" b="0" i="0" u="none" strike="noStrike" kern="1200" baseline="0" dirty="0" smtClean="0">
                <a:solidFill>
                  <a:schemeClr val="tx1"/>
                </a:solidFill>
                <a:latin typeface="Arial" charset="0"/>
                <a:ea typeface="+mn-ea"/>
                <a:cs typeface="+mn-cs"/>
              </a:rPr>
              <a:t>Urheber einer Nachricht darf Urheberschaft nicht abstreiten</a:t>
            </a:r>
          </a:p>
          <a:p>
            <a:pPr marL="0" marR="0" indent="0" algn="l" defTabSz="914400" rtl="0" eaLnBrk="1" fontAlgn="base" latinLnBrk="0" hangingPunct="1">
              <a:lnSpc>
                <a:spcPct val="100000"/>
              </a:lnSpc>
              <a:spcBef>
                <a:spcPct val="30000"/>
              </a:spcBef>
              <a:spcAft>
                <a:spcPct val="0"/>
              </a:spcAft>
              <a:buClrTx/>
              <a:buSzTx/>
              <a:buFontTx/>
              <a:buNone/>
              <a:tabLst/>
              <a:defRPr/>
            </a:pPr>
            <a:r>
              <a:rPr kumimoji="1" lang="de-DE" sz="1200" b="0" i="0" u="none" strike="noStrike" kern="1200" baseline="0" dirty="0" smtClean="0">
                <a:solidFill>
                  <a:schemeClr val="tx1"/>
                </a:solidFill>
                <a:latin typeface="Arial" charset="0"/>
                <a:ea typeface="+mn-ea"/>
                <a:cs typeface="+mn-cs"/>
              </a:rPr>
              <a:t>können: </a:t>
            </a:r>
            <a:r>
              <a:rPr lang="de-DE" sz="1200" dirty="0" smtClean="0"/>
              <a:t>Die Bank behauptet, die Nachricht so nicht verschickt zu haben. Stimmt das?</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13</a:t>
            </a:fld>
            <a:endParaRPr lang="de-DE"/>
          </a:p>
        </p:txBody>
      </p:sp>
    </p:spTree>
    <p:extLst>
      <p:ext uri="{BB962C8B-B14F-4D97-AF65-F5344CB8AC3E}">
        <p14:creationId xmlns:p14="http://schemas.microsoft.com/office/powerpoint/2010/main" val="743428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360363" indent="-360363" eaLnBrk="1" hangingPunct="1"/>
            <a:r>
              <a:rPr lang="de-DE" altLang="de-DE" dirty="0" smtClean="0"/>
              <a:t>ist die Kunst und Wissenschaft, Methoden zur Verheimlichung und zum Brechen der Codierung geheimer Nachrichten zu entwickeln. </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14</a:t>
            </a:fld>
            <a:endParaRPr lang="de-DE"/>
          </a:p>
        </p:txBody>
      </p:sp>
    </p:spTree>
    <p:extLst>
      <p:ext uri="{BB962C8B-B14F-4D97-AF65-F5344CB8AC3E}">
        <p14:creationId xmlns:p14="http://schemas.microsoft.com/office/powerpoint/2010/main" val="743428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15</a:t>
            </a:fld>
            <a:endParaRPr lang="de-DE"/>
          </a:p>
        </p:txBody>
      </p:sp>
    </p:spTree>
    <p:extLst>
      <p:ext uri="{BB962C8B-B14F-4D97-AF65-F5344CB8AC3E}">
        <p14:creationId xmlns:p14="http://schemas.microsoft.com/office/powerpoint/2010/main" val="743428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16</a:t>
            </a:fld>
            <a:endParaRPr lang="de-DE"/>
          </a:p>
        </p:txBody>
      </p:sp>
    </p:spTree>
    <p:extLst>
      <p:ext uri="{BB962C8B-B14F-4D97-AF65-F5344CB8AC3E}">
        <p14:creationId xmlns:p14="http://schemas.microsoft.com/office/powerpoint/2010/main" val="7434289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17</a:t>
            </a:fld>
            <a:endParaRPr lang="de-DE"/>
          </a:p>
        </p:txBody>
      </p:sp>
    </p:spTree>
    <p:extLst>
      <p:ext uri="{BB962C8B-B14F-4D97-AF65-F5344CB8AC3E}">
        <p14:creationId xmlns:p14="http://schemas.microsoft.com/office/powerpoint/2010/main" val="743428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Alles Symmetrisch!</a:t>
            </a:r>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18</a:t>
            </a:fld>
            <a:endParaRPr lang="de-DE"/>
          </a:p>
        </p:txBody>
      </p:sp>
    </p:spTree>
    <p:extLst>
      <p:ext uri="{BB962C8B-B14F-4D97-AF65-F5344CB8AC3E}">
        <p14:creationId xmlns:p14="http://schemas.microsoft.com/office/powerpoint/2010/main" val="1931977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200" dirty="0" smtClean="0">
                <a:solidFill>
                  <a:srgbClr val="006600"/>
                </a:solidFill>
                <a:cs typeface="Times New Roman" pitchFamily="18" charset="0"/>
              </a:rPr>
              <a:t>Ein Klartext wird mit Hilfe eines geheimen Schlüssels in einen Geheimtext umgewandelt. Der Empfänger muss zum Entschlüsseln mit dem gleichen geheimen Schlüssel arbeiten!</a:t>
            </a:r>
            <a:r>
              <a:rPr lang="en-US" altLang="de-DE" sz="1200" dirty="0" smtClean="0">
                <a:solidFill>
                  <a:srgbClr val="006600"/>
                </a:solidFill>
              </a:rPr>
              <a:t> </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19</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Jetzt gemeinsam</a:t>
            </a:r>
            <a:r>
              <a:rPr lang="de-DE" baseline="0" dirty="0" smtClean="0"/>
              <a:t> im Arbeitsblatt mit </a:t>
            </a:r>
            <a:r>
              <a:rPr lang="de-DE" baseline="0" dirty="0" err="1" smtClean="0"/>
              <a:t>Asym</a:t>
            </a:r>
            <a:r>
              <a:rPr lang="de-DE" baseline="0" dirty="0" smtClean="0"/>
              <a:t>-Scheibe</a:t>
            </a:r>
          </a:p>
          <a:p>
            <a:endParaRPr lang="de-DE" baseline="0" dirty="0" smtClean="0"/>
          </a:p>
          <a:p>
            <a:r>
              <a:rPr lang="de-DE" baseline="0" dirty="0" smtClean="0"/>
              <a:t>Sonderhinweis zur Funktionsweise der Scheibe!</a:t>
            </a:r>
          </a:p>
          <a:p>
            <a:endParaRPr lang="de-DE" baseline="0" dirty="0" smtClean="0"/>
          </a:p>
        </p:txBody>
      </p:sp>
      <p:sp>
        <p:nvSpPr>
          <p:cNvPr id="4" name="Foliennummernplatzhalter 3"/>
          <p:cNvSpPr>
            <a:spLocks noGrp="1"/>
          </p:cNvSpPr>
          <p:nvPr>
            <p:ph type="sldNum" sz="quarter" idx="10"/>
          </p:nvPr>
        </p:nvSpPr>
        <p:spPr/>
        <p:txBody>
          <a:bodyPr/>
          <a:lstStyle/>
          <a:p>
            <a:fld id="{D8E72E2D-C5BD-48FD-BACE-AB83DEC243D4}" type="slidenum">
              <a:rPr lang="de-DE" smtClean="0"/>
              <a:pPr/>
              <a:t>20</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Jetzt gemeinsam</a:t>
            </a:r>
            <a:r>
              <a:rPr lang="de-DE" baseline="0" dirty="0" smtClean="0"/>
              <a:t> im Arbeitsblatt mit </a:t>
            </a:r>
            <a:r>
              <a:rPr lang="de-DE" baseline="0" dirty="0" err="1" smtClean="0"/>
              <a:t>Asym</a:t>
            </a:r>
            <a:r>
              <a:rPr lang="de-DE" baseline="0" dirty="0" smtClean="0"/>
              <a:t>-Scheibe</a:t>
            </a:r>
          </a:p>
          <a:p>
            <a:endParaRPr lang="de-DE" baseline="0" dirty="0" smtClean="0"/>
          </a:p>
          <a:p>
            <a:r>
              <a:rPr lang="de-DE" baseline="0" dirty="0" err="1" smtClean="0"/>
              <a:t>Ver</a:t>
            </a:r>
            <a:r>
              <a:rPr lang="de-DE" baseline="0" dirty="0" smtClean="0"/>
              <a:t>- und Entschlüsseln geht nicht mehr mit dem gleichen Schlüssel!</a:t>
            </a:r>
          </a:p>
        </p:txBody>
      </p:sp>
      <p:sp>
        <p:nvSpPr>
          <p:cNvPr id="4" name="Foliennummernplatzhalter 3"/>
          <p:cNvSpPr>
            <a:spLocks noGrp="1"/>
          </p:cNvSpPr>
          <p:nvPr>
            <p:ph type="sldNum" sz="quarter" idx="10"/>
          </p:nvPr>
        </p:nvSpPr>
        <p:spPr/>
        <p:txBody>
          <a:bodyPr/>
          <a:lstStyle/>
          <a:p>
            <a:fld id="{D8E72E2D-C5BD-48FD-BACE-AB83DEC243D4}" type="slidenum">
              <a:rPr lang="de-DE" smtClean="0"/>
              <a:pPr/>
              <a:t>21</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Exemplarisch</a:t>
            </a:r>
            <a:r>
              <a:rPr lang="de-DE" baseline="0" dirty="0" smtClean="0"/>
              <a:t>es Agieren</a:t>
            </a:r>
          </a:p>
          <a:p>
            <a:r>
              <a:rPr lang="de-DE" baseline="0" dirty="0" smtClean="0"/>
              <a:t>Sensibilisierung der Schüler für verschlüsselte Kommunikation (https, Ende-zu-Ende, </a:t>
            </a:r>
            <a:r>
              <a:rPr lang="de-DE" baseline="0" dirty="0" err="1" smtClean="0"/>
              <a:t>Snowden</a:t>
            </a:r>
            <a:r>
              <a:rPr lang="de-DE" baseline="0" dirty="0" smtClean="0"/>
              <a:t>, ...)</a:t>
            </a:r>
          </a:p>
          <a:p>
            <a:r>
              <a:rPr lang="de-DE" baseline="0" dirty="0" smtClean="0"/>
              <a:t>Aktiv verschlüsseln von Daten beim Speichern, Backup, in der Cloud, ...</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2</a:t>
            </a:fld>
            <a:endParaRPr lang="de-DE"/>
          </a:p>
        </p:txBody>
      </p:sp>
    </p:spTree>
    <p:extLst>
      <p:ext uri="{BB962C8B-B14F-4D97-AF65-F5344CB8AC3E}">
        <p14:creationId xmlns:p14="http://schemas.microsoft.com/office/powerpoint/2010/main" val="4135834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Jetzt gemeinsam</a:t>
            </a:r>
            <a:r>
              <a:rPr lang="de-DE" baseline="0" dirty="0" smtClean="0"/>
              <a:t> im Arbeitsblatt mit </a:t>
            </a:r>
            <a:r>
              <a:rPr lang="de-DE" baseline="0" dirty="0" err="1" smtClean="0"/>
              <a:t>Asym</a:t>
            </a:r>
            <a:r>
              <a:rPr lang="de-DE" baseline="0" dirty="0" smtClean="0"/>
              <a:t>-Scheibe</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D8E72E2D-C5BD-48FD-BACE-AB83DEC243D4}" type="slidenum">
              <a:rPr lang="de-DE" smtClean="0"/>
              <a:pPr/>
              <a:t>22</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Jetzt gemeinsam</a:t>
            </a:r>
            <a:r>
              <a:rPr lang="de-DE" baseline="0" dirty="0" smtClean="0"/>
              <a:t> im Arbeitsblatt mit </a:t>
            </a:r>
            <a:r>
              <a:rPr lang="de-DE" baseline="0" dirty="0" err="1" smtClean="0"/>
              <a:t>Asym</a:t>
            </a:r>
            <a:r>
              <a:rPr lang="de-DE" baseline="0" dirty="0" smtClean="0"/>
              <a:t>-Scheibe</a:t>
            </a:r>
          </a:p>
          <a:p>
            <a:endParaRPr lang="de-DE" baseline="0" dirty="0" smtClean="0"/>
          </a:p>
          <a:p>
            <a:r>
              <a:rPr lang="de-DE" baseline="0" dirty="0" err="1" smtClean="0"/>
              <a:t>Ver</a:t>
            </a:r>
            <a:r>
              <a:rPr lang="de-DE" baseline="0" dirty="0" smtClean="0"/>
              <a:t>- und Entschlüsseln geht nicht mehr mit dem gleichen Schlüssel!</a:t>
            </a:r>
          </a:p>
          <a:p>
            <a:r>
              <a:rPr lang="de-DE" baseline="0" dirty="0" smtClean="0">
                <a:sym typeface="Wingdings" panose="05000000000000000000" pitchFamily="2" charset="2"/>
              </a:rPr>
              <a:t> </a:t>
            </a:r>
            <a:r>
              <a:rPr lang="de-DE" baseline="0" dirty="0" err="1" smtClean="0">
                <a:sym typeface="Wingdings" panose="05000000000000000000" pitchFamily="2" charset="2"/>
              </a:rPr>
              <a:t>Asymetrische</a:t>
            </a:r>
            <a:r>
              <a:rPr lang="de-DE" baseline="0" dirty="0" smtClean="0">
                <a:sym typeface="Wingdings" panose="05000000000000000000" pitchFamily="2" charset="2"/>
              </a:rPr>
              <a:t> Verschlüsselung!</a:t>
            </a:r>
            <a:endParaRPr lang="de-DE" baseline="0" dirty="0" smtClean="0"/>
          </a:p>
        </p:txBody>
      </p:sp>
      <p:sp>
        <p:nvSpPr>
          <p:cNvPr id="4" name="Foliennummernplatzhalter 3"/>
          <p:cNvSpPr>
            <a:spLocks noGrp="1"/>
          </p:cNvSpPr>
          <p:nvPr>
            <p:ph type="sldNum" sz="quarter" idx="10"/>
          </p:nvPr>
        </p:nvSpPr>
        <p:spPr/>
        <p:txBody>
          <a:bodyPr/>
          <a:lstStyle/>
          <a:p>
            <a:fld id="{D8E72E2D-C5BD-48FD-BACE-AB83DEC243D4}" type="slidenum">
              <a:rPr lang="de-DE" smtClean="0"/>
              <a:pPr/>
              <a:t>23</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24</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Jetzt gemeinsam</a:t>
            </a:r>
            <a:r>
              <a:rPr lang="de-DE" baseline="0" dirty="0" smtClean="0"/>
              <a:t> im Arbeitsblatt mit </a:t>
            </a:r>
            <a:r>
              <a:rPr lang="de-DE" baseline="0" dirty="0" err="1" smtClean="0"/>
              <a:t>Asym</a:t>
            </a:r>
            <a:r>
              <a:rPr lang="de-DE" baseline="0" dirty="0" smtClean="0"/>
              <a:t>-Scheibe: Rollenspiel!</a:t>
            </a:r>
          </a:p>
          <a:p>
            <a:endParaRPr lang="de-DE" baseline="0" dirty="0" smtClean="0"/>
          </a:p>
          <a:p>
            <a:r>
              <a:rPr lang="de-DE" baseline="0" dirty="0" smtClean="0"/>
              <a:t>Also: Senden einer verschlüsselten Nachricht immer mit dem öffentlichen Schlüssel des Empfängers!</a:t>
            </a:r>
          </a:p>
          <a:p>
            <a:r>
              <a:rPr lang="de-DE" baseline="0" dirty="0" smtClean="0"/>
              <a:t>Prinzip der digitalen Signatur</a:t>
            </a:r>
          </a:p>
        </p:txBody>
      </p:sp>
      <p:sp>
        <p:nvSpPr>
          <p:cNvPr id="4" name="Foliennummernplatzhalter 3"/>
          <p:cNvSpPr>
            <a:spLocks noGrp="1"/>
          </p:cNvSpPr>
          <p:nvPr>
            <p:ph type="sldNum" sz="quarter" idx="10"/>
          </p:nvPr>
        </p:nvSpPr>
        <p:spPr/>
        <p:txBody>
          <a:bodyPr/>
          <a:lstStyle/>
          <a:p>
            <a:fld id="{D8E72E2D-C5BD-48FD-BACE-AB83DEC243D4}" type="slidenum">
              <a:rPr lang="de-DE" smtClean="0"/>
              <a:pPr/>
              <a:t>26</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27</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28</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Angreifer?</a:t>
            </a:r>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D8E72E2D-C5BD-48FD-BACE-AB83DEC243D4}" type="slidenum">
              <a:rPr lang="de-DE" smtClean="0"/>
              <a:pPr/>
              <a:t>29</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D8E72E2D-C5BD-48FD-BACE-AB83DEC243D4}" type="slidenum">
              <a:rPr lang="de-DE" smtClean="0"/>
              <a:pPr/>
              <a:t>30</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Einbruch in das System!</a:t>
            </a:r>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D8E72E2D-C5BD-48FD-BACE-AB83DEC243D4}" type="slidenum">
              <a:rPr lang="de-DE" smtClean="0"/>
              <a:pPr/>
              <a:t>31</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Einbruch!</a:t>
            </a:r>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D8E72E2D-C5BD-48FD-BACE-AB83DEC243D4}" type="slidenum">
              <a:rPr lang="de-DE" smtClean="0"/>
              <a:pPr/>
              <a:t>32</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Alltag, Aspekte der Zertifikate und –</a:t>
            </a:r>
            <a:r>
              <a:rPr lang="de-DE" dirty="0" err="1" smtClean="0"/>
              <a:t>fehler</a:t>
            </a:r>
            <a:r>
              <a:rPr lang="de-DE" dirty="0" smtClean="0"/>
              <a:t>, Woher weiß ich, mit wem ich kommuniziere? ...</a:t>
            </a:r>
          </a:p>
          <a:p>
            <a:endParaRPr lang="de-DE" dirty="0" smtClean="0"/>
          </a:p>
          <a:p>
            <a:r>
              <a:rPr lang="de-DE" dirty="0" smtClean="0"/>
              <a:t>Besonderheit</a:t>
            </a:r>
            <a:r>
              <a:rPr lang="de-DE" baseline="0" dirty="0" smtClean="0"/>
              <a:t> – Anschaulichkeit!</a:t>
            </a:r>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3</a:t>
            </a:fld>
            <a:endParaRPr lang="de-DE"/>
          </a:p>
        </p:txBody>
      </p:sp>
    </p:spTree>
    <p:extLst>
      <p:ext uri="{BB962C8B-B14F-4D97-AF65-F5344CB8AC3E}">
        <p14:creationId xmlns:p14="http://schemas.microsoft.com/office/powerpoint/2010/main" val="41358341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r>
              <a:rPr lang="de-DE" altLang="de-DE" sz="1200" dirty="0" smtClean="0">
                <a:solidFill>
                  <a:srgbClr val="006600"/>
                </a:solidFill>
                <a:cs typeface="Times New Roman" pitchFamily="18" charset="0"/>
              </a:rPr>
              <a:t>Lösung</a:t>
            </a:r>
            <a:endParaRPr lang="de-DE" baseline="0" dirty="0" smtClean="0"/>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33</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Lösung</a:t>
            </a:r>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D8E72E2D-C5BD-48FD-BACE-AB83DEC243D4}" type="slidenum">
              <a:rPr lang="de-DE" smtClean="0"/>
              <a:pPr/>
              <a:t>34</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r>
              <a:rPr lang="de-DE" altLang="de-DE" sz="1200" dirty="0" smtClean="0">
                <a:solidFill>
                  <a:srgbClr val="006600"/>
                </a:solidFill>
                <a:cs typeface="Times New Roman" pitchFamily="18" charset="0"/>
              </a:rPr>
              <a:t>in echt</a:t>
            </a:r>
            <a:endParaRPr lang="de-DE" baseline="0" dirty="0" smtClean="0"/>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35</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r>
              <a:rPr lang="de-DE" altLang="de-DE" sz="1200" dirty="0" smtClean="0">
                <a:solidFill>
                  <a:srgbClr val="006600"/>
                </a:solidFill>
                <a:cs typeface="Times New Roman" pitchFamily="18" charset="0"/>
              </a:rPr>
              <a:t>bislang einseitige,</a:t>
            </a:r>
            <a:r>
              <a:rPr lang="de-DE" altLang="de-DE" sz="1200" baseline="0" dirty="0" smtClean="0">
                <a:solidFill>
                  <a:srgbClr val="006600"/>
                </a:solidFill>
                <a:cs typeface="Times New Roman" pitchFamily="18" charset="0"/>
              </a:rPr>
              <a:t> verschlüsselte und signierte </a:t>
            </a:r>
            <a:r>
              <a:rPr lang="de-DE" altLang="de-DE" sz="1200" dirty="0" smtClean="0">
                <a:solidFill>
                  <a:srgbClr val="006600"/>
                </a:solidFill>
                <a:cs typeface="Times New Roman" pitchFamily="18" charset="0"/>
              </a:rPr>
              <a:t>Kommunikation</a:t>
            </a:r>
          </a:p>
          <a:p>
            <a:pPr algn="just" eaLnBrk="1" hangingPunct="1"/>
            <a:r>
              <a:rPr lang="de-DE" sz="1200" baseline="0" dirty="0" smtClean="0">
                <a:solidFill>
                  <a:srgbClr val="006600"/>
                </a:solidFill>
                <a:cs typeface="Times New Roman" pitchFamily="18" charset="0"/>
              </a:rPr>
              <a:t>Ausblick auf E-Mail und zweiseitige, verschlüsselte und signierte Kommunikation für E-Mail</a:t>
            </a:r>
            <a:endParaRPr lang="de-DE" baseline="0" dirty="0" smtClean="0"/>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36</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r>
              <a:rPr lang="de-DE" altLang="de-DE" sz="1200" dirty="0" smtClean="0">
                <a:solidFill>
                  <a:srgbClr val="006600"/>
                </a:solidFill>
                <a:cs typeface="Times New Roman" pitchFamily="18" charset="0"/>
              </a:rPr>
              <a:t>in echt</a:t>
            </a:r>
          </a:p>
          <a:p>
            <a:pPr algn="just" eaLnBrk="1" hangingPunct="1"/>
            <a:r>
              <a:rPr lang="de-DE" sz="1200" baseline="0" dirty="0" smtClean="0">
                <a:solidFill>
                  <a:srgbClr val="006600"/>
                </a:solidFill>
                <a:cs typeface="Times New Roman" pitchFamily="18" charset="0"/>
              </a:rPr>
              <a:t>Wie Schlüsselerzeugung?</a:t>
            </a:r>
            <a:endParaRPr lang="de-DE" baseline="0" dirty="0" smtClean="0"/>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37</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r>
              <a:rPr lang="de-DE" altLang="de-DE" sz="1200" dirty="0" smtClean="0">
                <a:solidFill>
                  <a:srgbClr val="006600"/>
                </a:solidFill>
                <a:cs typeface="Times New Roman" pitchFamily="18" charset="0"/>
              </a:rPr>
              <a:t>fertig</a:t>
            </a:r>
            <a:endParaRPr lang="de-DE" baseline="0" dirty="0" smtClean="0"/>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38</a:t>
            </a:fld>
            <a:endParaRPr lang="de-DE"/>
          </a:p>
        </p:txBody>
      </p:sp>
    </p:spTree>
    <p:extLst>
      <p:ext uri="{BB962C8B-B14F-4D97-AF65-F5344CB8AC3E}">
        <p14:creationId xmlns:p14="http://schemas.microsoft.com/office/powerpoint/2010/main" val="3957251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 kann es lesen!</a:t>
            </a:r>
          </a:p>
          <a:p>
            <a:endParaRPr lang="de-DE" dirty="0" smtClean="0"/>
          </a:p>
          <a:p>
            <a:r>
              <a:rPr lang="de-DE" dirty="0" smtClean="0"/>
              <a:t>... und jeder auf der</a:t>
            </a:r>
            <a:r>
              <a:rPr lang="de-DE" baseline="0" dirty="0" smtClean="0"/>
              <a:t> dazwischen auch!</a:t>
            </a:r>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6</a:t>
            </a:fld>
            <a:endParaRPr lang="de-DE"/>
          </a:p>
        </p:txBody>
      </p:sp>
    </p:spTree>
    <p:extLst>
      <p:ext uri="{BB962C8B-B14F-4D97-AF65-F5344CB8AC3E}">
        <p14:creationId xmlns:p14="http://schemas.microsoft.com/office/powerpoint/2010/main" val="2115693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Ist es jetzt sicher?</a:t>
            </a:r>
          </a:p>
          <a:p>
            <a:r>
              <a:rPr lang="de-DE" dirty="0" smtClean="0"/>
              <a:t>oder besser so?</a:t>
            </a:r>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7</a:t>
            </a:fld>
            <a:endParaRPr lang="de-DE"/>
          </a:p>
        </p:txBody>
      </p:sp>
    </p:spTree>
    <p:extLst>
      <p:ext uri="{BB962C8B-B14F-4D97-AF65-F5344CB8AC3E}">
        <p14:creationId xmlns:p14="http://schemas.microsoft.com/office/powerpoint/2010/main" val="99811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Ist es jetzt sicher?</a:t>
            </a:r>
          </a:p>
          <a:p>
            <a:r>
              <a:rPr lang="de-DE" smtClean="0"/>
              <a:t>oder besser so?</a:t>
            </a:r>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8</a:t>
            </a:fld>
            <a:endParaRPr lang="de-DE"/>
          </a:p>
        </p:txBody>
      </p:sp>
    </p:spTree>
    <p:extLst>
      <p:ext uri="{BB962C8B-B14F-4D97-AF65-F5344CB8AC3E}">
        <p14:creationId xmlns:p14="http://schemas.microsoft.com/office/powerpoint/2010/main" val="99811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Keine End-zu-End-Kommunikation???</a:t>
            </a:r>
          </a:p>
          <a:p>
            <a:endParaRPr lang="de-DE" dirty="0" smtClean="0"/>
          </a:p>
          <a:p>
            <a:r>
              <a:rPr lang="de-DE" dirty="0" smtClean="0"/>
              <a:t>Also: was fordern wir von sicherer Kommunikation?</a:t>
            </a:r>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9</a:t>
            </a:fld>
            <a:endParaRPr lang="de-DE"/>
          </a:p>
        </p:txBody>
      </p:sp>
    </p:spTree>
    <p:extLst>
      <p:ext uri="{BB962C8B-B14F-4D97-AF65-F5344CB8AC3E}">
        <p14:creationId xmlns:p14="http://schemas.microsoft.com/office/powerpoint/2010/main" val="99811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kumimoji="1" lang="de-DE" sz="1200" b="0" i="0" u="none" strike="noStrike" kern="1200" baseline="0" dirty="0" smtClean="0">
                <a:solidFill>
                  <a:schemeClr val="tx1"/>
                </a:solidFill>
                <a:latin typeface="Arial" charset="0"/>
                <a:ea typeface="+mn-ea"/>
                <a:cs typeface="+mn-cs"/>
              </a:rPr>
              <a:t>Nur Berechtigte erhalten Zugang zu einer Information: </a:t>
            </a:r>
            <a:r>
              <a:rPr lang="de-DE" sz="1200" dirty="0" smtClean="0"/>
              <a:t>Wurde die Nachricht abgefangen und von einer unbekannten Person gelesen?</a:t>
            </a:r>
            <a:endParaRPr lang="de-DE" sz="1400" dirty="0" smtClean="0"/>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10</a:t>
            </a:fld>
            <a:endParaRPr lang="de-DE"/>
          </a:p>
        </p:txBody>
      </p:sp>
    </p:spTree>
    <p:extLst>
      <p:ext uri="{BB962C8B-B14F-4D97-AF65-F5344CB8AC3E}">
        <p14:creationId xmlns:p14="http://schemas.microsoft.com/office/powerpoint/2010/main" val="3256909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kumimoji="1" lang="de-DE" sz="1200" b="0" i="0" u="none" strike="noStrike" kern="1200" baseline="0" dirty="0" smtClean="0">
                <a:solidFill>
                  <a:schemeClr val="tx1"/>
                </a:solidFill>
                <a:latin typeface="Arial" charset="0"/>
                <a:ea typeface="+mn-ea"/>
                <a:cs typeface="+mn-cs"/>
              </a:rPr>
              <a:t>Sicherstellung der Urheberschaft einer Nachricht: </a:t>
            </a:r>
            <a:r>
              <a:rPr lang="de-DE" sz="1200" dirty="0" smtClean="0"/>
              <a:t>Stammt die Nachricht wirklich von der Bank, oder erlaubt sich hier jemand einen Scherz?</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11</a:t>
            </a:fld>
            <a:endParaRPr lang="de-DE"/>
          </a:p>
        </p:txBody>
      </p:sp>
    </p:spTree>
    <p:extLst>
      <p:ext uri="{BB962C8B-B14F-4D97-AF65-F5344CB8AC3E}">
        <p14:creationId xmlns:p14="http://schemas.microsoft.com/office/powerpoint/2010/main" val="743428956"/>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8850" name="Line 2"/>
          <p:cNvSpPr>
            <a:spLocks noChangeShapeType="1"/>
          </p:cNvSpPr>
          <p:nvPr/>
        </p:nvSpPr>
        <p:spPr bwMode="auto">
          <a:xfrm>
            <a:off x="7315200" y="889000"/>
            <a:ext cx="0" cy="3746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78851" name="Rectangle 3"/>
          <p:cNvSpPr>
            <a:spLocks noGrp="1" noChangeArrowheads="1"/>
          </p:cNvSpPr>
          <p:nvPr>
            <p:ph type="ctrTitle"/>
          </p:nvPr>
        </p:nvSpPr>
        <p:spPr>
          <a:xfrm>
            <a:off x="315913" y="388938"/>
            <a:ext cx="6781800" cy="1778000"/>
          </a:xfrm>
        </p:spPr>
        <p:txBody>
          <a:bodyPr/>
          <a:lstStyle>
            <a:lvl1pPr algn="r">
              <a:defRPr sz="4800">
                <a:effectLst>
                  <a:outerShdw blurRad="38100" dist="38100" dir="2700000" algn="tl">
                    <a:srgbClr val="000000"/>
                  </a:outerShdw>
                </a:effectLst>
              </a:defRPr>
            </a:lvl1pPr>
          </a:lstStyle>
          <a:p>
            <a:pPr lvl="0"/>
            <a:r>
              <a:rPr lang="de-DE" altLang="en-US" noProof="0" dirty="0" smtClean="0"/>
              <a:t>Titelmasterformat durch Klicken bearbeiten</a:t>
            </a:r>
          </a:p>
        </p:txBody>
      </p:sp>
      <p:sp>
        <p:nvSpPr>
          <p:cNvPr id="78852" name="Rectangle 4"/>
          <p:cNvSpPr>
            <a:spLocks noGrp="1" noChangeArrowheads="1"/>
          </p:cNvSpPr>
          <p:nvPr>
            <p:ph type="subTitle" idx="1"/>
          </p:nvPr>
        </p:nvSpPr>
        <p:spPr>
          <a:xfrm>
            <a:off x="849313" y="2541323"/>
            <a:ext cx="6248400" cy="1968500"/>
          </a:xfrm>
        </p:spPr>
        <p:txBody>
          <a:bodyPr/>
          <a:lstStyle>
            <a:lvl1pPr marL="0" indent="0" algn="r">
              <a:buFont typeface="Wingdings" pitchFamily="2" charset="2"/>
              <a:buNone/>
              <a:defRPr sz="2800">
                <a:effectLst>
                  <a:outerShdw blurRad="38100" dist="38100" dir="2700000" algn="tl">
                    <a:srgbClr val="000000"/>
                  </a:outerShdw>
                </a:effectLst>
              </a:defRPr>
            </a:lvl1pPr>
          </a:lstStyle>
          <a:p>
            <a:pPr lvl="0"/>
            <a:r>
              <a:rPr lang="de-DE" altLang="en-US" noProof="0" dirty="0" smtClean="0"/>
              <a:t>Formatvorlage des Untertitelmasters durch Klicken bearbeiten</a:t>
            </a:r>
          </a:p>
        </p:txBody>
      </p:sp>
      <p:sp>
        <p:nvSpPr>
          <p:cNvPr id="78853" name="Rectangle 5"/>
          <p:cNvSpPr>
            <a:spLocks noGrp="1" noChangeArrowheads="1"/>
          </p:cNvSpPr>
          <p:nvPr>
            <p:ph type="dt" sz="half" idx="2"/>
          </p:nvPr>
        </p:nvSpPr>
        <p:spPr>
          <a:xfrm>
            <a:off x="457200" y="5207000"/>
            <a:ext cx="2133600" cy="381000"/>
          </a:xfrm>
          <a:prstGeom prst="rect">
            <a:avLst/>
          </a:prstGeom>
        </p:spPr>
        <p:txBody>
          <a:bodyPr/>
          <a:lstStyle>
            <a:lvl1pPr>
              <a:defRPr/>
            </a:lvl1pPr>
          </a:lstStyle>
          <a:p>
            <a:r>
              <a:rPr lang="de-DE" smtClean="0"/>
              <a:t>01.09.2010</a:t>
            </a:r>
            <a:endParaRPr lang="de-DE" altLang="en-US"/>
          </a:p>
        </p:txBody>
      </p:sp>
      <p:sp>
        <p:nvSpPr>
          <p:cNvPr id="78854" name="Rectangle 6"/>
          <p:cNvSpPr>
            <a:spLocks noGrp="1" noChangeArrowheads="1"/>
          </p:cNvSpPr>
          <p:nvPr>
            <p:ph type="ftr" sz="quarter" idx="3"/>
          </p:nvPr>
        </p:nvSpPr>
        <p:spPr>
          <a:xfrm>
            <a:off x="3124200" y="5207000"/>
            <a:ext cx="2895600" cy="381000"/>
          </a:xfrm>
          <a:prstGeom prst="rect">
            <a:avLst/>
          </a:prstGeom>
        </p:spPr>
        <p:txBody>
          <a:bodyPr/>
          <a:lstStyle>
            <a:lvl1pPr>
              <a:defRPr/>
            </a:lvl1pPr>
          </a:lstStyle>
          <a:p>
            <a:r>
              <a:rPr lang="de-DE" altLang="en-US" smtClean="0"/>
              <a:t>CC BY-SA 3.0 DE T. Hempel</a:t>
            </a:r>
            <a:endParaRPr lang="de-DE" altLang="en-US"/>
          </a:p>
        </p:txBody>
      </p:sp>
      <p:sp>
        <p:nvSpPr>
          <p:cNvPr id="78855" name="Rectangle 7"/>
          <p:cNvSpPr>
            <a:spLocks noGrp="1" noChangeArrowheads="1"/>
          </p:cNvSpPr>
          <p:nvPr>
            <p:ph type="sldNum" sz="quarter" idx="4"/>
          </p:nvPr>
        </p:nvSpPr>
        <p:spPr>
          <a:xfrm>
            <a:off x="6553200" y="5207000"/>
            <a:ext cx="2133600" cy="381000"/>
          </a:xfrm>
          <a:prstGeom prst="rect">
            <a:avLst/>
          </a:prstGeom>
        </p:spPr>
        <p:txBody>
          <a:bodyPr/>
          <a:lstStyle>
            <a:lvl1pPr>
              <a:defRPr/>
            </a:lvl1pPr>
          </a:lstStyle>
          <a:p>
            <a:fld id="{B5AE453E-C623-430D-9F9A-3D5786CC8150}" type="slidenum">
              <a:rPr lang="de-DE" altLang="en-US"/>
              <a:pPr/>
              <a:t>‹Nr.›</a:t>
            </a:fld>
            <a:endParaRPr lang="de-DE" altLang="en-US"/>
          </a:p>
        </p:txBody>
      </p:sp>
      <p:grpSp>
        <p:nvGrpSpPr>
          <p:cNvPr id="78856" name="Group 8"/>
          <p:cNvGrpSpPr>
            <a:grpSpLocks/>
          </p:cNvGrpSpPr>
          <p:nvPr/>
        </p:nvGrpSpPr>
        <p:grpSpPr bwMode="auto">
          <a:xfrm>
            <a:off x="7493001" y="2493698"/>
            <a:ext cx="1338263" cy="1824302"/>
            <a:chOff x="4704" y="1885"/>
            <a:chExt cx="843" cy="1379"/>
          </a:xfrm>
        </p:grpSpPr>
        <p:sp>
          <p:nvSpPr>
            <p:cNvPr id="78857"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58"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59"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0"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1"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2"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3"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4"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5"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6"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7"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8"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69"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0"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1"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2"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3"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4"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5"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6"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7"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8"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79"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80"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81"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82"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83"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84"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85"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86"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78887"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78888" name="Line 40"/>
          <p:cNvSpPr>
            <a:spLocks noChangeShapeType="1"/>
          </p:cNvSpPr>
          <p:nvPr/>
        </p:nvSpPr>
        <p:spPr bwMode="auto">
          <a:xfrm>
            <a:off x="304800" y="23495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pic>
        <p:nvPicPr>
          <p:cNvPr id="3" name="Grafik 2"/>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tretch>
            <a:fillRect/>
          </a:stretch>
        </p:blipFill>
        <p:spPr>
          <a:xfrm>
            <a:off x="683569" y="2507898"/>
            <a:ext cx="1979880" cy="2345172"/>
          </a:xfrm>
          <a:prstGeom prst="ellipse">
            <a:avLst/>
          </a:prstGeom>
          <a:ln w="63500" cap="rnd">
            <a:solidFill>
              <a:schemeClr val="accent5">
                <a:lumMod val="7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4" name="Fußzeilenplatzhalter 3"/>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5" name="Foliennummernplatzhalter 4"/>
          <p:cNvSpPr>
            <a:spLocks noGrp="1"/>
          </p:cNvSpPr>
          <p:nvPr>
            <p:ph type="sldNum" sz="quarter" idx="12"/>
          </p:nvPr>
        </p:nvSpPr>
        <p:spPr/>
        <p:txBody>
          <a:bodyPr/>
          <a:lstStyle>
            <a:lvl1pPr>
              <a:defRPr/>
            </a:lvl1pPr>
          </a:lstStyle>
          <a:p>
            <a:fld id="{5C592C5E-A7FB-493F-97D0-67D0EA0FF6D1}"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4084726575"/>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3" name="Fußzeilenplatzhalter 2"/>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4" name="Foliennummernplatzhalter 3"/>
          <p:cNvSpPr>
            <a:spLocks noGrp="1"/>
          </p:cNvSpPr>
          <p:nvPr>
            <p:ph type="sldNum" sz="quarter" idx="12"/>
          </p:nvPr>
        </p:nvSpPr>
        <p:spPr/>
        <p:txBody>
          <a:bodyPr/>
          <a:lstStyle>
            <a:lvl1pPr>
              <a:defRPr/>
            </a:lvl1pPr>
          </a:lstStyle>
          <a:p>
            <a:fld id="{4465B080-1BFC-46A8-8B92-B47A4A8BD88E}"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342277270"/>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27542"/>
            <a:ext cx="3008313" cy="96837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6" name="Fußzeilenplatzhalter 5"/>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7" name="Foliennummernplatzhalter 6"/>
          <p:cNvSpPr>
            <a:spLocks noGrp="1"/>
          </p:cNvSpPr>
          <p:nvPr>
            <p:ph type="sldNum" sz="quarter" idx="12"/>
          </p:nvPr>
        </p:nvSpPr>
        <p:spPr/>
        <p:txBody>
          <a:bodyPr/>
          <a:lstStyle>
            <a:lvl1pPr>
              <a:defRPr/>
            </a:lvl1pPr>
          </a:lstStyle>
          <a:p>
            <a:fld id="{D0166023-4CB4-4798-A7B0-404B464A441E}"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397853398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000500"/>
            <a:ext cx="5486400" cy="472282"/>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6" name="Fußzeilenplatzhalter 5"/>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7" name="Foliennummernplatzhalter 6"/>
          <p:cNvSpPr>
            <a:spLocks noGrp="1"/>
          </p:cNvSpPr>
          <p:nvPr>
            <p:ph type="sldNum" sz="quarter" idx="12"/>
          </p:nvPr>
        </p:nvSpPr>
        <p:spPr/>
        <p:txBody>
          <a:bodyPr/>
          <a:lstStyle>
            <a:lvl1pPr>
              <a:defRPr/>
            </a:lvl1pPr>
          </a:lstStyle>
          <a:p>
            <a:fld id="{38F71358-1BD5-4A0D-86C2-2106FE661DD4}"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2307242993"/>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5" name="Fußzeilenplatzhalter 4"/>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6" name="Foliennummernplatzhalter 5"/>
          <p:cNvSpPr>
            <a:spLocks noGrp="1"/>
          </p:cNvSpPr>
          <p:nvPr>
            <p:ph type="sldNum" sz="quarter" idx="12"/>
          </p:nvPr>
        </p:nvSpPr>
        <p:spPr/>
        <p:txBody>
          <a:bodyPr/>
          <a:lstStyle>
            <a:lvl1pPr>
              <a:defRPr/>
            </a:lvl1pPr>
          </a:lstStyle>
          <a:p>
            <a:fld id="{03D4AB02-84F3-4027-95D6-831CE72E2FA2}" type="slidenum">
              <a:rPr lang="de-DE" altLang="en-US">
                <a:solidFill>
                  <a:srgbClr val="FFFFCC"/>
                </a:solidFill>
              </a:rPr>
              <a:pPr/>
              <a:t>‹Nr.›</a:t>
            </a:fld>
            <a:r>
              <a:rPr lang="de-DE" altLang="en-US">
                <a:solidFill>
                  <a:srgbClr val="FFFFCC"/>
                </a:solidFill>
              </a:rPr>
              <a:t> von 46</a:t>
            </a:r>
          </a:p>
        </p:txBody>
      </p:sp>
    </p:spTree>
    <p:extLst>
      <p:ext uri="{BB962C8B-B14F-4D97-AF65-F5344CB8AC3E}">
        <p14:creationId xmlns:p14="http://schemas.microsoft.com/office/powerpoint/2010/main" val="1418504352"/>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23076" y="104511"/>
            <a:ext cx="2212975" cy="5332677"/>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179389" y="104511"/>
            <a:ext cx="6491287" cy="5332677"/>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5" name="Fußzeilenplatzhalter 4"/>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6" name="Foliennummernplatzhalter 5"/>
          <p:cNvSpPr>
            <a:spLocks noGrp="1"/>
          </p:cNvSpPr>
          <p:nvPr>
            <p:ph type="sldNum" sz="quarter" idx="12"/>
          </p:nvPr>
        </p:nvSpPr>
        <p:spPr/>
        <p:txBody>
          <a:bodyPr/>
          <a:lstStyle>
            <a:lvl1pPr>
              <a:defRPr/>
            </a:lvl1pPr>
          </a:lstStyle>
          <a:p>
            <a:fld id="{A1F3A4F1-0B48-42FD-AE5F-79C3CBA9185F}" type="slidenum">
              <a:rPr lang="de-DE" altLang="en-US">
                <a:solidFill>
                  <a:srgbClr val="FFFFCC"/>
                </a:solidFill>
              </a:rPr>
              <a:pPr/>
              <a:t>‹Nr.›</a:t>
            </a:fld>
            <a:r>
              <a:rPr lang="de-DE" altLang="en-US">
                <a:solidFill>
                  <a:srgbClr val="FFFFCC"/>
                </a:solidFill>
              </a:rPr>
              <a:t> von 46</a:t>
            </a:r>
          </a:p>
        </p:txBody>
      </p:sp>
    </p:spTree>
    <p:extLst>
      <p:ext uri="{BB962C8B-B14F-4D97-AF65-F5344CB8AC3E}">
        <p14:creationId xmlns:p14="http://schemas.microsoft.com/office/powerpoint/2010/main" val="1831258450"/>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68314" y="5498042"/>
            <a:ext cx="1150937" cy="150813"/>
          </a:xfrm>
          <a:prstGeom prst="rect">
            <a:avLst/>
          </a:prstGeom>
        </p:spPr>
        <p:txBody>
          <a:bodyPr/>
          <a:lstStyle>
            <a:lvl1pPr>
              <a:defRPr/>
            </a:lvl1pPr>
          </a:lstStyle>
          <a:p>
            <a:r>
              <a:rPr lang="de-DE" smtClean="0"/>
              <a:t>01.09.2010</a:t>
            </a:r>
            <a:endParaRPr lang="de-DE" altLang="en-US"/>
          </a:p>
        </p:txBody>
      </p:sp>
      <p:sp>
        <p:nvSpPr>
          <p:cNvPr id="5" name="Fußzeilenplatzhalter 4"/>
          <p:cNvSpPr>
            <a:spLocks noGrp="1"/>
          </p:cNvSpPr>
          <p:nvPr>
            <p:ph type="ftr" sz="quarter" idx="11"/>
          </p:nvPr>
        </p:nvSpPr>
        <p:spPr>
          <a:xfrm>
            <a:off x="2555876" y="5498042"/>
            <a:ext cx="3960813" cy="150813"/>
          </a:xfrm>
          <a:prstGeom prst="rect">
            <a:avLst/>
          </a:prstGeom>
        </p:spPr>
        <p:txBody>
          <a:bodyPr/>
          <a:lstStyle>
            <a:lvl1pPr>
              <a:defRPr/>
            </a:lvl1pPr>
          </a:lstStyle>
          <a:p>
            <a:r>
              <a:rPr lang="de-DE" altLang="en-US" smtClean="0"/>
              <a:t>CC BY-SA 3.0 DE T. Hempel</a:t>
            </a:r>
            <a:endParaRPr lang="de-DE" altLang="en-US"/>
          </a:p>
        </p:txBody>
      </p:sp>
      <p:sp>
        <p:nvSpPr>
          <p:cNvPr id="6" name="Foliennummernplatzhalter 5"/>
          <p:cNvSpPr>
            <a:spLocks noGrp="1"/>
          </p:cNvSpPr>
          <p:nvPr>
            <p:ph type="sldNum" sz="quarter" idx="12"/>
          </p:nvPr>
        </p:nvSpPr>
        <p:spPr>
          <a:xfrm>
            <a:off x="6732588" y="5498042"/>
            <a:ext cx="2133600" cy="150813"/>
          </a:xfrm>
          <a:prstGeom prst="rect">
            <a:avLst/>
          </a:prstGeom>
        </p:spPr>
        <p:txBody>
          <a:bodyPr/>
          <a:lstStyle>
            <a:lvl1pPr>
              <a:defRPr/>
            </a:lvl1pPr>
          </a:lstStyle>
          <a:p>
            <a:fld id="{0A20FA7C-3BAD-4B24-8C1C-DEC479FBAC3B}" type="slidenum">
              <a:rPr lang="de-DE" altLang="en-US" smtClean="0"/>
              <a:pPr/>
              <a:t>‹Nr.›</a:t>
            </a:fld>
            <a:r>
              <a:rPr lang="de-DE" altLang="en-US" dirty="0" smtClean="0"/>
              <a:t> </a:t>
            </a:r>
            <a:endParaRPr lang="de-DE" altLang="en-US" dirty="0"/>
          </a:p>
        </p:txBody>
      </p:sp>
    </p:spTree>
    <p:extLst>
      <p:ext uri="{BB962C8B-B14F-4D97-AF65-F5344CB8AC3E}">
        <p14:creationId xmlns:p14="http://schemas.microsoft.com/office/powerpoint/2010/main" val="3522964541"/>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a:xfrm>
            <a:off x="468314" y="5498042"/>
            <a:ext cx="1150937" cy="150813"/>
          </a:xfrm>
          <a:prstGeom prst="rect">
            <a:avLst/>
          </a:prstGeom>
        </p:spPr>
        <p:txBody>
          <a:bodyPr/>
          <a:lstStyle>
            <a:lvl1pPr>
              <a:defRPr/>
            </a:lvl1pPr>
          </a:lstStyle>
          <a:p>
            <a:r>
              <a:rPr lang="de-DE" smtClean="0"/>
              <a:t>01.09.2010</a:t>
            </a:r>
            <a:endParaRPr lang="de-DE" altLang="en-US"/>
          </a:p>
        </p:txBody>
      </p:sp>
      <p:sp>
        <p:nvSpPr>
          <p:cNvPr id="4" name="Fußzeilenplatzhalter 3"/>
          <p:cNvSpPr>
            <a:spLocks noGrp="1"/>
          </p:cNvSpPr>
          <p:nvPr>
            <p:ph type="ftr" sz="quarter" idx="11"/>
          </p:nvPr>
        </p:nvSpPr>
        <p:spPr>
          <a:xfrm>
            <a:off x="2555876" y="5498042"/>
            <a:ext cx="3960813" cy="150813"/>
          </a:xfrm>
          <a:prstGeom prst="rect">
            <a:avLst/>
          </a:prstGeom>
        </p:spPr>
        <p:txBody>
          <a:bodyPr/>
          <a:lstStyle>
            <a:lvl1pPr>
              <a:defRPr/>
            </a:lvl1pPr>
          </a:lstStyle>
          <a:p>
            <a:r>
              <a:rPr lang="de-DE" altLang="en-US" smtClean="0"/>
              <a:t>CC BY-SA 3.0 DE T. Hempel</a:t>
            </a:r>
            <a:endParaRPr lang="de-DE" altLang="en-US"/>
          </a:p>
        </p:txBody>
      </p:sp>
      <p:sp>
        <p:nvSpPr>
          <p:cNvPr id="5" name="Foliennummernplatzhalter 4"/>
          <p:cNvSpPr>
            <a:spLocks noGrp="1"/>
          </p:cNvSpPr>
          <p:nvPr>
            <p:ph type="sldNum" sz="quarter" idx="12"/>
          </p:nvPr>
        </p:nvSpPr>
        <p:spPr>
          <a:xfrm>
            <a:off x="6732588" y="5498042"/>
            <a:ext cx="2133600" cy="150813"/>
          </a:xfrm>
          <a:prstGeom prst="rect">
            <a:avLst/>
          </a:prstGeom>
        </p:spPr>
        <p:txBody>
          <a:bodyPr/>
          <a:lstStyle>
            <a:lvl1pPr>
              <a:defRPr/>
            </a:lvl1pPr>
          </a:lstStyle>
          <a:p>
            <a:fld id="{5C592C5E-A7FB-493F-97D0-67D0EA0FF6D1}" type="slidenum">
              <a:rPr lang="de-DE" altLang="en-US" smtClean="0"/>
              <a:pPr/>
              <a:t>‹Nr.›</a:t>
            </a:fld>
            <a:endParaRPr lang="de-DE" altLang="en-US" dirty="0"/>
          </a:p>
        </p:txBody>
      </p:sp>
    </p:spTree>
    <p:extLst>
      <p:ext uri="{BB962C8B-B14F-4D97-AF65-F5344CB8AC3E}">
        <p14:creationId xmlns:p14="http://schemas.microsoft.com/office/powerpoint/2010/main" val="1406581133"/>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880412593"/>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006600"/>
        </a:solidFill>
        <a:effectLst/>
      </p:bgPr>
    </p:bg>
    <p:spTree>
      <p:nvGrpSpPr>
        <p:cNvPr id="1" name=""/>
        <p:cNvGrpSpPr/>
        <p:nvPr/>
      </p:nvGrpSpPr>
      <p:grpSpPr>
        <a:xfrm>
          <a:off x="0" y="0"/>
          <a:ext cx="0" cy="0"/>
          <a:chOff x="0" y="0"/>
          <a:chExt cx="0" cy="0"/>
        </a:xfrm>
      </p:grpSpPr>
      <p:sp>
        <p:nvSpPr>
          <p:cNvPr id="78850" name="Line 2"/>
          <p:cNvSpPr>
            <a:spLocks noChangeShapeType="1"/>
          </p:cNvSpPr>
          <p:nvPr/>
        </p:nvSpPr>
        <p:spPr bwMode="auto">
          <a:xfrm>
            <a:off x="7315200" y="889000"/>
            <a:ext cx="0" cy="3746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solidFill>
                <a:srgbClr val="FFFFCC"/>
              </a:solidFill>
            </a:endParaRPr>
          </a:p>
        </p:txBody>
      </p:sp>
      <p:sp>
        <p:nvSpPr>
          <p:cNvPr id="78851" name="Rectangle 3"/>
          <p:cNvSpPr>
            <a:spLocks noGrp="1" noChangeArrowheads="1"/>
          </p:cNvSpPr>
          <p:nvPr>
            <p:ph type="ctrTitle"/>
          </p:nvPr>
        </p:nvSpPr>
        <p:spPr>
          <a:xfrm>
            <a:off x="315913" y="388938"/>
            <a:ext cx="6781800" cy="1778000"/>
          </a:xfrm>
        </p:spPr>
        <p:txBody>
          <a:bodyPr/>
          <a:lstStyle>
            <a:lvl1pPr algn="r">
              <a:defRPr sz="4800">
                <a:effectLst>
                  <a:outerShdw blurRad="38100" dist="38100" dir="2700000" algn="tl">
                    <a:srgbClr val="000000"/>
                  </a:outerShdw>
                </a:effectLst>
              </a:defRPr>
            </a:lvl1pPr>
          </a:lstStyle>
          <a:p>
            <a:pPr lvl="0"/>
            <a:r>
              <a:rPr lang="de-DE" altLang="en-US" noProof="0" dirty="0" smtClean="0"/>
              <a:t>Titelmasterformat durch Klicken bearbeiten</a:t>
            </a:r>
          </a:p>
        </p:txBody>
      </p:sp>
      <p:sp>
        <p:nvSpPr>
          <p:cNvPr id="78852" name="Rectangle 4"/>
          <p:cNvSpPr>
            <a:spLocks noGrp="1" noChangeArrowheads="1"/>
          </p:cNvSpPr>
          <p:nvPr>
            <p:ph type="subTitle" idx="1"/>
          </p:nvPr>
        </p:nvSpPr>
        <p:spPr>
          <a:xfrm>
            <a:off x="849313" y="2541323"/>
            <a:ext cx="6248400" cy="1968500"/>
          </a:xfrm>
        </p:spPr>
        <p:txBody>
          <a:bodyPr/>
          <a:lstStyle>
            <a:lvl1pPr marL="0" indent="0" algn="r">
              <a:buFont typeface="Wingdings" pitchFamily="2" charset="2"/>
              <a:buNone/>
              <a:defRPr sz="2800">
                <a:effectLst>
                  <a:outerShdw blurRad="38100" dist="38100" dir="2700000" algn="tl">
                    <a:srgbClr val="000000"/>
                  </a:outerShdw>
                </a:effectLst>
              </a:defRPr>
            </a:lvl1pPr>
          </a:lstStyle>
          <a:p>
            <a:pPr lvl="0"/>
            <a:r>
              <a:rPr lang="de-DE" altLang="en-US" noProof="0" dirty="0" smtClean="0"/>
              <a:t>Formatvorlage des Untertitelmasters durch Klicken bearbeiten</a:t>
            </a:r>
          </a:p>
        </p:txBody>
      </p:sp>
      <p:sp>
        <p:nvSpPr>
          <p:cNvPr id="78853" name="Rectangle 5"/>
          <p:cNvSpPr>
            <a:spLocks noGrp="1" noChangeArrowheads="1"/>
          </p:cNvSpPr>
          <p:nvPr>
            <p:ph type="dt" sz="half" idx="2"/>
          </p:nvPr>
        </p:nvSpPr>
        <p:spPr>
          <a:xfrm>
            <a:off x="457200" y="5207000"/>
            <a:ext cx="2133600" cy="381000"/>
          </a:xfrm>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78854" name="Rectangle 6"/>
          <p:cNvSpPr>
            <a:spLocks noGrp="1" noChangeArrowheads="1"/>
          </p:cNvSpPr>
          <p:nvPr>
            <p:ph type="ftr" sz="quarter" idx="3"/>
          </p:nvPr>
        </p:nvSpPr>
        <p:spPr>
          <a:xfrm>
            <a:off x="3124200" y="5207000"/>
            <a:ext cx="2895600" cy="381000"/>
          </a:xfrm>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78855" name="Rectangle 7"/>
          <p:cNvSpPr>
            <a:spLocks noGrp="1" noChangeArrowheads="1"/>
          </p:cNvSpPr>
          <p:nvPr>
            <p:ph type="sldNum" sz="quarter" idx="4"/>
          </p:nvPr>
        </p:nvSpPr>
        <p:spPr>
          <a:xfrm>
            <a:off x="6553200" y="5207000"/>
            <a:ext cx="2133600" cy="381000"/>
          </a:xfrm>
        </p:spPr>
        <p:txBody>
          <a:bodyPr/>
          <a:lstStyle>
            <a:lvl1pPr>
              <a:defRPr/>
            </a:lvl1pPr>
          </a:lstStyle>
          <a:p>
            <a:fld id="{B5AE453E-C623-430D-9F9A-3D5786CC8150}" type="slidenum">
              <a:rPr lang="de-DE" altLang="en-US">
                <a:solidFill>
                  <a:srgbClr val="FFFFCC"/>
                </a:solidFill>
              </a:rPr>
              <a:pPr/>
              <a:t>‹Nr.›</a:t>
            </a:fld>
            <a:endParaRPr lang="de-DE" altLang="en-US">
              <a:solidFill>
                <a:srgbClr val="FFFFCC"/>
              </a:solidFill>
            </a:endParaRPr>
          </a:p>
        </p:txBody>
      </p:sp>
      <p:grpSp>
        <p:nvGrpSpPr>
          <p:cNvPr id="78856" name="Group 8"/>
          <p:cNvGrpSpPr>
            <a:grpSpLocks/>
          </p:cNvGrpSpPr>
          <p:nvPr/>
        </p:nvGrpSpPr>
        <p:grpSpPr bwMode="auto">
          <a:xfrm>
            <a:off x="7493001" y="2493698"/>
            <a:ext cx="1338263" cy="1824302"/>
            <a:chOff x="4704" y="1885"/>
            <a:chExt cx="843" cy="1379"/>
          </a:xfrm>
        </p:grpSpPr>
        <p:sp>
          <p:nvSpPr>
            <p:cNvPr id="78857"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58"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59"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0"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1"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2"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3"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4"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5"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6"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7"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8"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9"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0"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1"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2"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3"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4"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5"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6"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7"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8"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9"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0"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1"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2"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3"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4"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5"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6"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7"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grpSp>
      <p:sp>
        <p:nvSpPr>
          <p:cNvPr id="78888" name="Line 40"/>
          <p:cNvSpPr>
            <a:spLocks noChangeShapeType="1"/>
          </p:cNvSpPr>
          <p:nvPr/>
        </p:nvSpPr>
        <p:spPr bwMode="auto">
          <a:xfrm>
            <a:off x="304800" y="23495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solidFill>
                <a:srgbClr val="FFFFCC"/>
              </a:solidFill>
            </a:endParaRPr>
          </a:p>
        </p:txBody>
      </p:sp>
      <p:pic>
        <p:nvPicPr>
          <p:cNvPr id="3" name="Grafik 2"/>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tretch>
            <a:fillRect/>
          </a:stretch>
        </p:blipFill>
        <p:spPr>
          <a:xfrm>
            <a:off x="683569" y="2507898"/>
            <a:ext cx="1979880" cy="2345172"/>
          </a:xfrm>
          <a:prstGeom prst="ellipse">
            <a:avLst/>
          </a:prstGeom>
          <a:ln w="63500" cap="rnd">
            <a:solidFill>
              <a:schemeClr val="accent5">
                <a:lumMod val="7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 name="Grafik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37396" y="5288415"/>
            <a:ext cx="838200" cy="295275"/>
          </a:xfrm>
          <a:prstGeom prst="rect">
            <a:avLst/>
          </a:prstGeom>
        </p:spPr>
      </p:pic>
    </p:spTree>
    <p:extLst>
      <p:ext uri="{BB962C8B-B14F-4D97-AF65-F5344CB8AC3E}">
        <p14:creationId xmlns:p14="http://schemas.microsoft.com/office/powerpoint/2010/main" val="3348380927"/>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5" name="Fußzeilenplatzhalter 4"/>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6" name="Foliennummernplatzhalter 5"/>
          <p:cNvSpPr>
            <a:spLocks noGrp="1"/>
          </p:cNvSpPr>
          <p:nvPr>
            <p:ph type="sldNum" sz="quarter" idx="12"/>
          </p:nvPr>
        </p:nvSpPr>
        <p:spPr/>
        <p:txBody>
          <a:bodyPr/>
          <a:lstStyle>
            <a:lvl1pPr>
              <a:defRPr/>
            </a:lvl1pPr>
          </a:lstStyle>
          <a:p>
            <a:fld id="{0A20FA7C-3BAD-4B24-8C1C-DEC479FBAC3B}" type="slidenum">
              <a:rPr lang="de-DE" altLang="en-US" smtClean="0">
                <a:solidFill>
                  <a:srgbClr val="FFFFCC"/>
                </a:solidFill>
              </a:rPr>
              <a:pPr/>
              <a:t>‹Nr.›</a:t>
            </a:fld>
            <a:r>
              <a:rPr lang="de-DE" altLang="en-US" dirty="0" smtClean="0">
                <a:solidFill>
                  <a:srgbClr val="FFFFCC"/>
                </a:solidFill>
              </a:rPr>
              <a:t> </a:t>
            </a:r>
            <a:endParaRPr lang="de-DE" altLang="en-US" dirty="0">
              <a:solidFill>
                <a:srgbClr val="FFFFCC"/>
              </a:solidFill>
            </a:endParaRPr>
          </a:p>
        </p:txBody>
      </p:sp>
    </p:spTree>
    <p:extLst>
      <p:ext uri="{BB962C8B-B14F-4D97-AF65-F5344CB8AC3E}">
        <p14:creationId xmlns:p14="http://schemas.microsoft.com/office/powerpoint/2010/main" val="2838078917"/>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3672417"/>
            <a:ext cx="7772400" cy="1135063"/>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5" name="Fußzeilenplatzhalter 4"/>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6" name="Foliennummernplatzhalter 5"/>
          <p:cNvSpPr>
            <a:spLocks noGrp="1"/>
          </p:cNvSpPr>
          <p:nvPr>
            <p:ph type="sldNum" sz="quarter" idx="12"/>
          </p:nvPr>
        </p:nvSpPr>
        <p:spPr/>
        <p:txBody>
          <a:bodyPr/>
          <a:lstStyle>
            <a:lvl1pPr>
              <a:defRPr/>
            </a:lvl1pPr>
          </a:lstStyle>
          <a:p>
            <a:fld id="{EDDC9CDB-51E3-4236-A0A8-DE1F83223309}"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2168857164"/>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179389" y="997479"/>
            <a:ext cx="4351337" cy="44397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83126" y="997479"/>
            <a:ext cx="4352925" cy="44397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6" name="Fußzeilenplatzhalter 5"/>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7" name="Foliennummernplatzhalter 6"/>
          <p:cNvSpPr>
            <a:spLocks noGrp="1"/>
          </p:cNvSpPr>
          <p:nvPr>
            <p:ph type="sldNum" sz="quarter" idx="12"/>
          </p:nvPr>
        </p:nvSpPr>
        <p:spPr/>
        <p:txBody>
          <a:bodyPr/>
          <a:lstStyle>
            <a:lvl1pPr>
              <a:defRPr/>
            </a:lvl1pPr>
          </a:lstStyle>
          <a:p>
            <a:fld id="{E7E435D1-3E11-45F8-A0EB-CDBD0E31E541}"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221825637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35496" y="985293"/>
            <a:ext cx="4392488" cy="43204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 bearbeiten</a:t>
            </a:r>
          </a:p>
        </p:txBody>
      </p:sp>
      <p:sp>
        <p:nvSpPr>
          <p:cNvPr id="4" name="Inhaltsplatzhalter 3"/>
          <p:cNvSpPr>
            <a:spLocks noGrp="1"/>
          </p:cNvSpPr>
          <p:nvPr>
            <p:ph sz="half" idx="2"/>
          </p:nvPr>
        </p:nvSpPr>
        <p:spPr>
          <a:xfrm>
            <a:off x="35496" y="1489348"/>
            <a:ext cx="4392488" cy="39604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Textplatzhalter 4"/>
          <p:cNvSpPr>
            <a:spLocks noGrp="1"/>
          </p:cNvSpPr>
          <p:nvPr>
            <p:ph type="body" sz="quarter" idx="3"/>
          </p:nvPr>
        </p:nvSpPr>
        <p:spPr>
          <a:xfrm>
            <a:off x="4634525" y="981986"/>
            <a:ext cx="4401971" cy="4353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 bearbeiten</a:t>
            </a:r>
          </a:p>
        </p:txBody>
      </p:sp>
      <p:sp>
        <p:nvSpPr>
          <p:cNvPr id="6" name="Inhaltsplatzhalter 5"/>
          <p:cNvSpPr>
            <a:spLocks noGrp="1"/>
          </p:cNvSpPr>
          <p:nvPr>
            <p:ph sz="quarter" idx="4"/>
          </p:nvPr>
        </p:nvSpPr>
        <p:spPr>
          <a:xfrm>
            <a:off x="4645026" y="1489348"/>
            <a:ext cx="4391470" cy="39604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Datumsplatzhalter 6"/>
          <p:cNvSpPr>
            <a:spLocks noGrp="1"/>
          </p:cNvSpPr>
          <p:nvPr>
            <p:ph type="dt" sz="half" idx="10"/>
          </p:nvPr>
        </p:nvSpPr>
        <p:spPr/>
        <p:txBody>
          <a:bodyPr/>
          <a:lstStyle>
            <a:lvl1pPr>
              <a:defRPr/>
            </a:lvl1pPr>
          </a:lstStyle>
          <a:p>
            <a:r>
              <a:rPr lang="de-DE" smtClean="0">
                <a:solidFill>
                  <a:srgbClr val="FFFFCC"/>
                </a:solidFill>
              </a:rPr>
              <a:t>01.09.2010</a:t>
            </a:r>
            <a:endParaRPr lang="de-DE" altLang="en-US">
              <a:solidFill>
                <a:srgbClr val="FFFFCC"/>
              </a:solidFill>
            </a:endParaRPr>
          </a:p>
        </p:txBody>
      </p:sp>
      <p:sp>
        <p:nvSpPr>
          <p:cNvPr id="8" name="Fußzeilenplatzhalter 7"/>
          <p:cNvSpPr>
            <a:spLocks noGrp="1"/>
          </p:cNvSpPr>
          <p:nvPr>
            <p:ph type="ftr" sz="quarter" idx="11"/>
          </p:nvPr>
        </p:nvSpPr>
        <p:spPr/>
        <p:txBody>
          <a:bodyPr/>
          <a:lstStyle>
            <a:lvl1pPr>
              <a:defRPr/>
            </a:lvl1pPr>
          </a:lstStyle>
          <a:p>
            <a:r>
              <a:rPr lang="de-DE" altLang="en-US" smtClean="0">
                <a:solidFill>
                  <a:srgbClr val="FFFFCC"/>
                </a:solidFill>
              </a:rPr>
              <a:t>CC BY-SA 3.0 DE T. Hempel</a:t>
            </a:r>
            <a:endParaRPr lang="de-DE" altLang="en-US">
              <a:solidFill>
                <a:srgbClr val="FFFFCC"/>
              </a:solidFill>
            </a:endParaRPr>
          </a:p>
        </p:txBody>
      </p:sp>
      <p:sp>
        <p:nvSpPr>
          <p:cNvPr id="9" name="Foliennummernplatzhalter 8"/>
          <p:cNvSpPr>
            <a:spLocks noGrp="1"/>
          </p:cNvSpPr>
          <p:nvPr>
            <p:ph type="sldNum" sz="quarter" idx="12"/>
          </p:nvPr>
        </p:nvSpPr>
        <p:spPr/>
        <p:txBody>
          <a:bodyPr/>
          <a:lstStyle>
            <a:lvl1pPr>
              <a:defRPr/>
            </a:lvl1pPr>
          </a:lstStyle>
          <a:p>
            <a:fld id="{B8B2BCA1-12B0-4123-9B4C-B42BFC059376}" type="slidenum">
              <a:rPr lang="de-DE" altLang="en-US" smtClean="0">
                <a:solidFill>
                  <a:srgbClr val="FFFFCC"/>
                </a:solidFill>
              </a:rPr>
              <a:pPr/>
              <a:t>‹Nr.›</a:t>
            </a:fld>
            <a:r>
              <a:rPr lang="de-DE" altLang="en-US" dirty="0" smtClean="0">
                <a:solidFill>
                  <a:srgbClr val="FFFFCC"/>
                </a:solidFill>
              </a:rPr>
              <a:t> von 9</a:t>
            </a:r>
            <a:endParaRPr lang="de-DE" altLang="en-US" dirty="0">
              <a:solidFill>
                <a:srgbClr val="FFFFCC"/>
              </a:solidFill>
            </a:endParaRPr>
          </a:p>
        </p:txBody>
      </p:sp>
      <p:sp>
        <p:nvSpPr>
          <p:cNvPr id="10" name="Titel 1"/>
          <p:cNvSpPr>
            <a:spLocks noGrp="1"/>
          </p:cNvSpPr>
          <p:nvPr>
            <p:ph type="title"/>
          </p:nvPr>
        </p:nvSpPr>
        <p:spPr>
          <a:xfrm>
            <a:off x="919164" y="104511"/>
            <a:ext cx="7397252" cy="652198"/>
          </a:xfrm>
        </p:spPr>
        <p:txBody>
          <a:bodyPr/>
          <a:lstStyle>
            <a:lvl1pPr algn="l" rtl="0" fontAlgn="base">
              <a:spcBef>
                <a:spcPct val="0"/>
              </a:spcBef>
              <a:spcAft>
                <a:spcPct val="0"/>
              </a:spcAft>
              <a:defRPr lang="de-DE" sz="3900" b="1" dirty="0">
                <a:solidFill>
                  <a:schemeClr val="tx2"/>
                </a:solidFill>
                <a:latin typeface="+mj-lt"/>
                <a:ea typeface="+mj-ea"/>
                <a:cs typeface="+mj-cs"/>
              </a:defRPr>
            </a:lvl1pPr>
          </a:lstStyle>
          <a:p>
            <a:r>
              <a:rPr lang="de-DE" dirty="0" smtClean="0"/>
              <a:t>Titelmasterformat durch Klicken bearbeiten</a:t>
            </a:r>
            <a:endParaRPr lang="de-DE" dirty="0"/>
          </a:p>
        </p:txBody>
      </p:sp>
      <p:cxnSp>
        <p:nvCxnSpPr>
          <p:cNvPr id="12" name="Gerade Verbindung 11"/>
          <p:cNvCxnSpPr/>
          <p:nvPr userDrawn="1"/>
        </p:nvCxnSpPr>
        <p:spPr bwMode="auto">
          <a:xfrm>
            <a:off x="35496" y="1417341"/>
            <a:ext cx="9001000" cy="1"/>
          </a:xfrm>
          <a:prstGeom prst="line">
            <a:avLst/>
          </a:prstGeom>
          <a:ln/>
          <a:extLst/>
        </p:spPr>
        <p:style>
          <a:lnRef idx="2">
            <a:schemeClr val="accent2"/>
          </a:lnRef>
          <a:fillRef idx="0">
            <a:schemeClr val="accent2"/>
          </a:fillRef>
          <a:effectRef idx="1">
            <a:schemeClr val="accent2"/>
          </a:effectRef>
          <a:fontRef idx="minor">
            <a:schemeClr val="tx1"/>
          </a:fontRef>
        </p:style>
      </p:cxnSp>
      <p:cxnSp>
        <p:nvCxnSpPr>
          <p:cNvPr id="15" name="Gerade Verbindung 14"/>
          <p:cNvCxnSpPr>
            <a:endCxn id="8" idx="0"/>
          </p:cNvCxnSpPr>
          <p:nvPr userDrawn="1"/>
        </p:nvCxnSpPr>
        <p:spPr bwMode="auto">
          <a:xfrm>
            <a:off x="4536283" y="985293"/>
            <a:ext cx="0" cy="4512749"/>
          </a:xfrm>
          <a:prstGeom prst="line">
            <a:avLst/>
          </a:prstGeom>
          <a:ln/>
          <a:ex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6970371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3.gif"/><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1.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7827" name="Rectangle 3"/>
          <p:cNvSpPr>
            <a:spLocks noGrp="1" noChangeArrowheads="1"/>
          </p:cNvSpPr>
          <p:nvPr>
            <p:ph type="title"/>
          </p:nvPr>
        </p:nvSpPr>
        <p:spPr bwMode="auto">
          <a:xfrm>
            <a:off x="179388" y="104511"/>
            <a:ext cx="8856662" cy="652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de-DE" altLang="en-US" dirty="0" smtClean="0"/>
              <a:t>Titelmasterformat durch Klicken bearbeiten</a:t>
            </a:r>
          </a:p>
        </p:txBody>
      </p:sp>
      <p:sp>
        <p:nvSpPr>
          <p:cNvPr id="77828" name="Rectangle 4"/>
          <p:cNvSpPr>
            <a:spLocks noGrp="1" noChangeArrowheads="1"/>
          </p:cNvSpPr>
          <p:nvPr>
            <p:ph type="body" idx="1"/>
          </p:nvPr>
        </p:nvSpPr>
        <p:spPr bwMode="auto">
          <a:xfrm>
            <a:off x="179388" y="997479"/>
            <a:ext cx="8856662" cy="4439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en-US" smtClean="0"/>
              <a:t>Textmasterformate durch Klicken bearbeiten</a:t>
            </a:r>
          </a:p>
          <a:p>
            <a:pPr lvl="1"/>
            <a:r>
              <a:rPr lang="de-DE" altLang="en-US" smtClean="0"/>
              <a:t>Zweite Ebene</a:t>
            </a:r>
          </a:p>
          <a:p>
            <a:pPr lvl="2"/>
            <a:r>
              <a:rPr lang="de-DE" altLang="en-US" smtClean="0"/>
              <a:t>Dritte Ebene</a:t>
            </a:r>
          </a:p>
          <a:p>
            <a:pPr lvl="3"/>
            <a:r>
              <a:rPr lang="de-DE" altLang="en-US" smtClean="0"/>
              <a:t>Vierte Ebene</a:t>
            </a:r>
          </a:p>
          <a:p>
            <a:pPr lvl="4"/>
            <a:r>
              <a:rPr lang="de-DE" altLang="en-US" smtClean="0"/>
              <a:t>Fünfte Ebene</a:t>
            </a:r>
          </a:p>
        </p:txBody>
      </p:sp>
      <p:pic>
        <p:nvPicPr>
          <p:cNvPr id="2" name="Grafik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79388" y="5525417"/>
            <a:ext cx="419100" cy="147638"/>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 id="2147483667" r:id="rId2"/>
    <p:sldLayoutId id="2147483671" r:id="rId3"/>
    <p:sldLayoutId id="2147483672" r:id="rId4"/>
  </p:sldLayoutIdLst>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hf hdr="0" dt="0"/>
  <p:txStyles>
    <p:titleStyle>
      <a:lvl1pPr algn="l" rtl="0" fontAlgn="base">
        <a:spcBef>
          <a:spcPct val="0"/>
        </a:spcBef>
        <a:spcAft>
          <a:spcPct val="0"/>
        </a:spcAft>
        <a:defRPr sz="3900" b="1">
          <a:solidFill>
            <a:srgbClr val="006600"/>
          </a:solidFill>
          <a:latin typeface="+mj-lt"/>
          <a:ea typeface="+mj-ea"/>
          <a:cs typeface="+mj-cs"/>
        </a:defRPr>
      </a:lvl1pPr>
      <a:lvl2pPr algn="l" rtl="0" fontAlgn="base">
        <a:spcBef>
          <a:spcPct val="0"/>
        </a:spcBef>
        <a:spcAft>
          <a:spcPct val="0"/>
        </a:spcAft>
        <a:defRPr sz="3900" b="1">
          <a:solidFill>
            <a:schemeClr val="tx2"/>
          </a:solidFill>
          <a:latin typeface="Arial" charset="0"/>
        </a:defRPr>
      </a:lvl2pPr>
      <a:lvl3pPr algn="l" rtl="0" fontAlgn="base">
        <a:spcBef>
          <a:spcPct val="0"/>
        </a:spcBef>
        <a:spcAft>
          <a:spcPct val="0"/>
        </a:spcAft>
        <a:defRPr sz="3900" b="1">
          <a:solidFill>
            <a:schemeClr val="tx2"/>
          </a:solidFill>
          <a:latin typeface="Arial" charset="0"/>
        </a:defRPr>
      </a:lvl3pPr>
      <a:lvl4pPr algn="l" rtl="0" fontAlgn="base">
        <a:spcBef>
          <a:spcPct val="0"/>
        </a:spcBef>
        <a:spcAft>
          <a:spcPct val="0"/>
        </a:spcAft>
        <a:defRPr sz="3900" b="1">
          <a:solidFill>
            <a:schemeClr val="tx2"/>
          </a:solidFill>
          <a:latin typeface="Arial" charset="0"/>
        </a:defRPr>
      </a:lvl4pPr>
      <a:lvl5pPr algn="l" rtl="0" fontAlgn="base">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fontAlgn="base">
        <a:spcBef>
          <a:spcPct val="20000"/>
        </a:spcBef>
        <a:spcAft>
          <a:spcPct val="0"/>
        </a:spcAft>
        <a:buClr>
          <a:srgbClr val="006600"/>
        </a:buClr>
        <a:buSzPct val="70000"/>
        <a:buFont typeface="Wingdings" pitchFamily="2" charset="2"/>
        <a:buChar char="l"/>
        <a:defRPr sz="2600">
          <a:solidFill>
            <a:srgbClr val="006600"/>
          </a:solidFill>
          <a:latin typeface="+mn-lt"/>
          <a:ea typeface="+mn-ea"/>
          <a:cs typeface="+mn-cs"/>
        </a:defRPr>
      </a:lvl1pPr>
      <a:lvl2pPr marL="692150" indent="-347663" algn="l" rtl="0" fontAlgn="base">
        <a:spcBef>
          <a:spcPct val="20000"/>
        </a:spcBef>
        <a:spcAft>
          <a:spcPct val="0"/>
        </a:spcAft>
        <a:buClr>
          <a:schemeClr val="accent2"/>
        </a:buClr>
        <a:buSzPct val="70000"/>
        <a:buFont typeface="Wingdings" pitchFamily="2" charset="2"/>
        <a:buChar char="l"/>
        <a:defRPr sz="2400">
          <a:solidFill>
            <a:srgbClr val="006600"/>
          </a:solidFill>
          <a:latin typeface="+mn-lt"/>
        </a:defRPr>
      </a:lvl2pPr>
      <a:lvl3pPr marL="987425" indent="-293688" algn="l" rtl="0" fontAlgn="base">
        <a:spcBef>
          <a:spcPct val="20000"/>
        </a:spcBef>
        <a:spcAft>
          <a:spcPct val="0"/>
        </a:spcAft>
        <a:buClr>
          <a:schemeClr val="accent1"/>
        </a:buClr>
        <a:buSzPct val="70000"/>
        <a:buFont typeface="Wingdings" pitchFamily="2" charset="2"/>
        <a:buChar char="l"/>
        <a:defRPr sz="2000">
          <a:solidFill>
            <a:srgbClr val="006600"/>
          </a:solidFill>
          <a:latin typeface="+mn-lt"/>
        </a:defRPr>
      </a:lvl3pPr>
      <a:lvl4pPr marL="1281113" indent="-292100" algn="l" rtl="0" fontAlgn="base">
        <a:spcBef>
          <a:spcPct val="20000"/>
        </a:spcBef>
        <a:spcAft>
          <a:spcPct val="0"/>
        </a:spcAft>
        <a:buClr>
          <a:srgbClr val="006600"/>
        </a:buClr>
        <a:buSzPct val="75000"/>
        <a:buFont typeface="Wingdings" pitchFamily="2" charset="2"/>
        <a:buChar char="§"/>
        <a:defRPr sz="2000">
          <a:solidFill>
            <a:srgbClr val="006600"/>
          </a:solidFill>
          <a:latin typeface="+mn-lt"/>
        </a:defRPr>
      </a:lvl4pPr>
      <a:lvl5pPr marL="15986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6600"/>
        </a:solidFill>
        <a:effectLst/>
      </p:bgPr>
    </p:bg>
    <p:spTree>
      <p:nvGrpSpPr>
        <p:cNvPr id="1" name=""/>
        <p:cNvGrpSpPr/>
        <p:nvPr/>
      </p:nvGrpSpPr>
      <p:grpSpPr>
        <a:xfrm>
          <a:off x="0" y="0"/>
          <a:ext cx="0" cy="0"/>
          <a:chOff x="0" y="0"/>
          <a:chExt cx="0" cy="0"/>
        </a:xfrm>
      </p:grpSpPr>
      <p:sp>
        <p:nvSpPr>
          <p:cNvPr id="77867" name="Rectangle 43"/>
          <p:cNvSpPr>
            <a:spLocks noChangeArrowheads="1"/>
          </p:cNvSpPr>
          <p:nvPr userDrawn="1"/>
        </p:nvSpPr>
        <p:spPr bwMode="auto">
          <a:xfrm>
            <a:off x="0" y="937948"/>
            <a:ext cx="9144000" cy="4560093"/>
          </a:xfrm>
          <a:prstGeom prst="rect">
            <a:avLst/>
          </a:prstGeom>
          <a:solidFill>
            <a:schemeClr val="tx2"/>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7826" name="Line 2"/>
          <p:cNvSpPr>
            <a:spLocks noChangeShapeType="1"/>
          </p:cNvSpPr>
          <p:nvPr/>
        </p:nvSpPr>
        <p:spPr bwMode="auto">
          <a:xfrm flipH="1">
            <a:off x="8412790" y="0"/>
            <a:ext cx="0" cy="93000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solidFill>
                <a:srgbClr val="FFFFCC"/>
              </a:solidFill>
            </a:endParaRPr>
          </a:p>
        </p:txBody>
      </p:sp>
      <p:sp>
        <p:nvSpPr>
          <p:cNvPr id="77827" name="Rectangle 3"/>
          <p:cNvSpPr>
            <a:spLocks noGrp="1" noChangeArrowheads="1"/>
          </p:cNvSpPr>
          <p:nvPr>
            <p:ph type="title"/>
          </p:nvPr>
        </p:nvSpPr>
        <p:spPr bwMode="auto">
          <a:xfrm>
            <a:off x="919164" y="104511"/>
            <a:ext cx="7397252" cy="652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de-DE" altLang="en-US" smtClean="0"/>
              <a:t>Titelmasterformat durch Klicken bearbeiten</a:t>
            </a:r>
          </a:p>
        </p:txBody>
      </p:sp>
      <p:sp>
        <p:nvSpPr>
          <p:cNvPr id="77828" name="Rectangle 4"/>
          <p:cNvSpPr>
            <a:spLocks noGrp="1" noChangeArrowheads="1"/>
          </p:cNvSpPr>
          <p:nvPr>
            <p:ph type="body" idx="1"/>
          </p:nvPr>
        </p:nvSpPr>
        <p:spPr bwMode="auto">
          <a:xfrm>
            <a:off x="179388" y="997479"/>
            <a:ext cx="8856662" cy="4439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en-US" smtClean="0"/>
              <a:t>Textmasterformate durch Klicken bearbeiten</a:t>
            </a:r>
          </a:p>
          <a:p>
            <a:pPr lvl="1"/>
            <a:r>
              <a:rPr lang="de-DE" altLang="en-US" smtClean="0"/>
              <a:t>Zweite Ebene</a:t>
            </a:r>
          </a:p>
          <a:p>
            <a:pPr lvl="2"/>
            <a:r>
              <a:rPr lang="de-DE" altLang="en-US" smtClean="0"/>
              <a:t>Dritte Ebene</a:t>
            </a:r>
          </a:p>
          <a:p>
            <a:pPr lvl="3"/>
            <a:r>
              <a:rPr lang="de-DE" altLang="en-US" smtClean="0"/>
              <a:t>Vierte Ebene</a:t>
            </a:r>
          </a:p>
          <a:p>
            <a:pPr lvl="4"/>
            <a:r>
              <a:rPr lang="de-DE" altLang="en-US" smtClean="0"/>
              <a:t>Fünfte Ebene</a:t>
            </a:r>
          </a:p>
        </p:txBody>
      </p:sp>
      <p:sp>
        <p:nvSpPr>
          <p:cNvPr id="77829" name="Rectangle 5"/>
          <p:cNvSpPr>
            <a:spLocks noGrp="1" noChangeArrowheads="1"/>
          </p:cNvSpPr>
          <p:nvPr>
            <p:ph type="dt" sz="half" idx="2"/>
          </p:nvPr>
        </p:nvSpPr>
        <p:spPr bwMode="auto">
          <a:xfrm>
            <a:off x="468314" y="5498042"/>
            <a:ext cx="1150937" cy="15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000"/>
            </a:lvl1pPr>
          </a:lstStyle>
          <a:p>
            <a:r>
              <a:rPr lang="de-DE" smtClean="0">
                <a:solidFill>
                  <a:srgbClr val="FFFFCC"/>
                </a:solidFill>
              </a:rPr>
              <a:t>01.09.2010</a:t>
            </a:r>
            <a:endParaRPr lang="de-DE" altLang="en-US">
              <a:solidFill>
                <a:srgbClr val="FFFFCC"/>
              </a:solidFill>
            </a:endParaRPr>
          </a:p>
        </p:txBody>
      </p:sp>
      <p:sp>
        <p:nvSpPr>
          <p:cNvPr id="77830" name="Rectangle 6"/>
          <p:cNvSpPr>
            <a:spLocks noGrp="1" noChangeArrowheads="1"/>
          </p:cNvSpPr>
          <p:nvPr>
            <p:ph type="ftr" sz="quarter" idx="3"/>
          </p:nvPr>
        </p:nvSpPr>
        <p:spPr bwMode="auto">
          <a:xfrm>
            <a:off x="2555876" y="5498042"/>
            <a:ext cx="3960813" cy="15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r>
              <a:rPr lang="de-DE" altLang="en-US" smtClean="0">
                <a:solidFill>
                  <a:srgbClr val="FFFFCC"/>
                </a:solidFill>
              </a:rPr>
              <a:t>CC BY-SA 3.0 DE T. Hempel</a:t>
            </a:r>
            <a:endParaRPr lang="de-DE" altLang="en-US">
              <a:solidFill>
                <a:srgbClr val="FFFFCC"/>
              </a:solidFill>
            </a:endParaRPr>
          </a:p>
        </p:txBody>
      </p:sp>
      <p:sp>
        <p:nvSpPr>
          <p:cNvPr id="77831" name="Rectangle 7"/>
          <p:cNvSpPr>
            <a:spLocks noGrp="1" noChangeArrowheads="1"/>
          </p:cNvSpPr>
          <p:nvPr>
            <p:ph type="sldNum" sz="quarter" idx="4"/>
          </p:nvPr>
        </p:nvSpPr>
        <p:spPr bwMode="auto">
          <a:xfrm>
            <a:off x="6732588" y="5498042"/>
            <a:ext cx="2133600" cy="15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fld id="{8D8DFE16-A546-4E52-916C-EBD2EEB669B0}" type="slidenum">
              <a:rPr lang="de-DE" altLang="en-US" smtClean="0">
                <a:solidFill>
                  <a:srgbClr val="FFFFCC"/>
                </a:solidFill>
              </a:rPr>
              <a:pPr/>
              <a:t>‹Nr.›</a:t>
            </a:fld>
            <a:endParaRPr lang="de-DE" altLang="en-US" dirty="0">
              <a:solidFill>
                <a:srgbClr val="FFFFCC"/>
              </a:solidFill>
            </a:endParaRPr>
          </a:p>
        </p:txBody>
      </p:sp>
      <p:pic>
        <p:nvPicPr>
          <p:cNvPr id="77866" name="Picture 42" descr="eule"/>
          <p:cNvPicPr>
            <a:picLocks noChangeAspect="1" noChangeArrowheads="1" noCrop="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7182" y="96573"/>
            <a:ext cx="802263" cy="728927"/>
          </a:xfrm>
          <a:prstGeom prst="rect">
            <a:avLst/>
          </a:prstGeom>
          <a:noFill/>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userDrawn="1"/>
        </p:nvPicPr>
        <p:blipFill rotWithShape="1">
          <a:blip r:embed="rId14" cstate="print">
            <a:extLst>
              <a:ext uri="{28A0092B-C50C-407E-A947-70E740481C1C}">
                <a14:useLocalDpi xmlns:a14="http://schemas.microsoft.com/office/drawing/2010/main" val="0"/>
              </a:ext>
            </a:extLst>
          </a:blip>
          <a:srcRect l="2856" t="2784" r="3623" b="16927"/>
          <a:stretch/>
        </p:blipFill>
        <p:spPr>
          <a:xfrm>
            <a:off x="8421101" y="-7938"/>
            <a:ext cx="725981" cy="937948"/>
          </a:xfrm>
          <a:prstGeom prst="rect">
            <a:avLst/>
          </a:prstGeom>
        </p:spPr>
      </p:pic>
      <p:pic>
        <p:nvPicPr>
          <p:cNvPr id="11" name="Grafik 1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49214" y="5539080"/>
            <a:ext cx="419100" cy="147638"/>
          </a:xfrm>
          <a:prstGeom prst="rect">
            <a:avLst/>
          </a:prstGeom>
        </p:spPr>
      </p:pic>
    </p:spTree>
    <p:extLst>
      <p:ext uri="{BB962C8B-B14F-4D97-AF65-F5344CB8AC3E}">
        <p14:creationId xmlns:p14="http://schemas.microsoft.com/office/powerpoint/2010/main" val="2021005777"/>
      </p:ext>
    </p:extLst>
  </p:cSld>
  <p:clrMap bg1="dk2" tx1="lt1" bg2="dk1"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hf hd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charset="0"/>
        </a:defRPr>
      </a:lvl2pPr>
      <a:lvl3pPr algn="l" rtl="0" fontAlgn="base">
        <a:spcBef>
          <a:spcPct val="0"/>
        </a:spcBef>
        <a:spcAft>
          <a:spcPct val="0"/>
        </a:spcAft>
        <a:defRPr sz="3900" b="1">
          <a:solidFill>
            <a:schemeClr val="tx2"/>
          </a:solidFill>
          <a:latin typeface="Arial" charset="0"/>
        </a:defRPr>
      </a:lvl3pPr>
      <a:lvl4pPr algn="l" rtl="0" fontAlgn="base">
        <a:spcBef>
          <a:spcPct val="0"/>
        </a:spcBef>
        <a:spcAft>
          <a:spcPct val="0"/>
        </a:spcAft>
        <a:defRPr sz="3900" b="1">
          <a:solidFill>
            <a:schemeClr val="tx2"/>
          </a:solidFill>
          <a:latin typeface="Arial" charset="0"/>
        </a:defRPr>
      </a:lvl4pPr>
      <a:lvl5pPr algn="l" rtl="0" fontAlgn="base">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fontAlgn="base">
        <a:spcBef>
          <a:spcPct val="20000"/>
        </a:spcBef>
        <a:spcAft>
          <a:spcPct val="0"/>
        </a:spcAft>
        <a:buClr>
          <a:srgbClr val="006600"/>
        </a:buClr>
        <a:buSzPct val="70000"/>
        <a:buFont typeface="Wingdings" pitchFamily="2" charset="2"/>
        <a:buChar char="l"/>
        <a:defRPr sz="2600">
          <a:solidFill>
            <a:srgbClr val="006600"/>
          </a:solidFill>
          <a:latin typeface="+mn-lt"/>
          <a:ea typeface="+mn-ea"/>
          <a:cs typeface="+mn-cs"/>
        </a:defRPr>
      </a:lvl1pPr>
      <a:lvl2pPr marL="692150" indent="-347663" algn="l" rtl="0" fontAlgn="base">
        <a:spcBef>
          <a:spcPct val="20000"/>
        </a:spcBef>
        <a:spcAft>
          <a:spcPct val="0"/>
        </a:spcAft>
        <a:buClr>
          <a:schemeClr val="accent2"/>
        </a:buClr>
        <a:buSzPct val="70000"/>
        <a:buFont typeface="Wingdings" pitchFamily="2" charset="2"/>
        <a:buChar char="l"/>
        <a:defRPr sz="2400">
          <a:solidFill>
            <a:srgbClr val="006600"/>
          </a:solidFill>
          <a:latin typeface="+mn-lt"/>
        </a:defRPr>
      </a:lvl2pPr>
      <a:lvl3pPr marL="987425" indent="-293688" algn="l" rtl="0" fontAlgn="base">
        <a:spcBef>
          <a:spcPct val="20000"/>
        </a:spcBef>
        <a:spcAft>
          <a:spcPct val="0"/>
        </a:spcAft>
        <a:buClr>
          <a:schemeClr val="accent1"/>
        </a:buClr>
        <a:buSzPct val="70000"/>
        <a:buFont typeface="Wingdings" pitchFamily="2" charset="2"/>
        <a:buChar char="l"/>
        <a:defRPr sz="2000">
          <a:solidFill>
            <a:srgbClr val="006600"/>
          </a:solidFill>
          <a:latin typeface="+mn-lt"/>
        </a:defRPr>
      </a:lvl3pPr>
      <a:lvl4pPr marL="1281113" indent="-292100" algn="l" rtl="0" fontAlgn="base">
        <a:spcBef>
          <a:spcPct val="20000"/>
        </a:spcBef>
        <a:spcAft>
          <a:spcPct val="0"/>
        </a:spcAft>
        <a:buClr>
          <a:srgbClr val="006600"/>
        </a:buClr>
        <a:buSzPct val="75000"/>
        <a:buFont typeface="Wingdings" pitchFamily="2" charset="2"/>
        <a:buChar char="§"/>
        <a:defRPr sz="2000">
          <a:solidFill>
            <a:srgbClr val="006600"/>
          </a:solidFill>
          <a:latin typeface="+mn-lt"/>
        </a:defRPr>
      </a:lvl4pPr>
      <a:lvl5pPr marL="15986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12.wmf"/><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12.wmf"/><Relationship Id="rId4" Type="http://schemas.openxmlformats.org/officeDocument/2006/relationships/image" Target="../media/image6.wmf"/></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2.wmf"/><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6.wmf"/></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7.jpeg"/><Relationship Id="rId5" Type="http://schemas.openxmlformats.org/officeDocument/2006/relationships/image" Target="../media/image16.pn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jpeg"/><Relationship Id="rId2"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6.wmf"/></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6.xml"/><Relationship Id="rId1" Type="http://schemas.openxmlformats.org/officeDocument/2006/relationships/slideLayout" Target="../slideLayouts/slideLayout10.xml"/><Relationship Id="rId5" Type="http://schemas.openxmlformats.org/officeDocument/2006/relationships/image" Target="../media/image12.wmf"/><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7.xml"/><Relationship Id="rId1" Type="http://schemas.openxmlformats.org/officeDocument/2006/relationships/slideLayout" Target="../slideLayouts/slideLayout10.xml"/><Relationship Id="rId5" Type="http://schemas.openxmlformats.org/officeDocument/2006/relationships/image" Target="../media/image12.wmf"/><Relationship Id="rId4" Type="http://schemas.openxmlformats.org/officeDocument/2006/relationships/image" Target="../media/image6.wmf"/></Relationships>
</file>

<file path=ppt/slides/_rels/slide3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8.xml"/><Relationship Id="rId1" Type="http://schemas.openxmlformats.org/officeDocument/2006/relationships/slideLayout" Target="../slideLayouts/slideLayout10.xml"/><Relationship Id="rId5" Type="http://schemas.openxmlformats.org/officeDocument/2006/relationships/image" Target="../media/image12.wmf"/><Relationship Id="rId4" Type="http://schemas.openxmlformats.org/officeDocument/2006/relationships/image" Target="../media/image6.wmf"/></Relationships>
</file>

<file path=ppt/slides/_rels/slide3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9.xml"/><Relationship Id="rId1" Type="http://schemas.openxmlformats.org/officeDocument/2006/relationships/slideLayout" Target="../slideLayouts/slideLayout10.xml"/><Relationship Id="rId6" Type="http://schemas.openxmlformats.org/officeDocument/2006/relationships/image" Target="../media/image33.wmf"/><Relationship Id="rId5" Type="http://schemas.openxmlformats.org/officeDocument/2006/relationships/image" Target="../media/image12.wmf"/><Relationship Id="rId4" Type="http://schemas.openxmlformats.org/officeDocument/2006/relationships/image" Target="../media/image6.wmf"/></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1.xml"/><Relationship Id="rId1" Type="http://schemas.openxmlformats.org/officeDocument/2006/relationships/slideLayout" Target="../slideLayouts/slideLayout10.xml"/><Relationship Id="rId6" Type="http://schemas.openxmlformats.org/officeDocument/2006/relationships/image" Target="../media/image35.wmf"/><Relationship Id="rId5" Type="http://schemas.openxmlformats.org/officeDocument/2006/relationships/image" Target="../media/image33.wmf"/><Relationship Id="rId4" Type="http://schemas.openxmlformats.org/officeDocument/2006/relationships/image" Target="../media/image12.wmf"/></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10.xml"/><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6.wmf"/></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ctrTitle"/>
          </p:nvPr>
        </p:nvSpPr>
        <p:spPr>
          <a:xfrm>
            <a:off x="315912" y="388938"/>
            <a:ext cx="6920383" cy="3260650"/>
          </a:xfrm>
        </p:spPr>
        <p:txBody>
          <a:bodyPr/>
          <a:lstStyle/>
          <a:p>
            <a:r>
              <a:rPr lang="de-DE" dirty="0" smtClean="0">
                <a:solidFill>
                  <a:schemeClr val="tx1"/>
                </a:solidFill>
              </a:rPr>
              <a:t>Sicher Kommunizieren </a:t>
            </a:r>
            <a:br>
              <a:rPr lang="de-DE" dirty="0" smtClean="0">
                <a:solidFill>
                  <a:schemeClr val="tx1"/>
                </a:solidFill>
              </a:rPr>
            </a:br>
            <a:r>
              <a:rPr lang="de-DE" sz="4000" dirty="0" smtClean="0">
                <a:solidFill>
                  <a:schemeClr val="tx1"/>
                </a:solidFill>
              </a:rPr>
              <a:t>durch </a:t>
            </a:r>
            <a:br>
              <a:rPr lang="de-DE" sz="4000" dirty="0" smtClean="0">
                <a:solidFill>
                  <a:schemeClr val="tx1"/>
                </a:solidFill>
              </a:rPr>
            </a:br>
            <a:r>
              <a:rPr lang="de-DE" sz="4000" dirty="0" smtClean="0">
                <a:solidFill>
                  <a:schemeClr val="tx1"/>
                </a:solidFill>
              </a:rPr>
              <a:t>Verschlüsselung</a:t>
            </a:r>
            <a:endParaRPr lang="de-DE" sz="40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Sicherheitsziele</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10</a:t>
            </a:fld>
            <a:endParaRPr lang="de-DE" altLang="en-US" dirty="0"/>
          </a:p>
        </p:txBody>
      </p:sp>
      <p:sp>
        <p:nvSpPr>
          <p:cNvPr id="6" name="Textfeld 5"/>
          <p:cNvSpPr txBox="1"/>
          <p:nvPr/>
        </p:nvSpPr>
        <p:spPr>
          <a:xfrm>
            <a:off x="611833" y="3646739"/>
            <a:ext cx="1440160" cy="461665"/>
          </a:xfrm>
          <a:prstGeom prst="rect">
            <a:avLst/>
          </a:prstGeom>
          <a:noFill/>
        </p:spPr>
        <p:txBody>
          <a:bodyPr wrap="square" rtlCol="0">
            <a:spAutoFit/>
          </a:bodyPr>
          <a:lstStyle/>
          <a:p>
            <a:r>
              <a:rPr lang="de-DE" sz="2400" dirty="0" smtClean="0">
                <a:solidFill>
                  <a:srgbClr val="006600"/>
                </a:solidFill>
              </a:rPr>
              <a:t>Alice</a:t>
            </a:r>
            <a:endParaRPr lang="de-DE" sz="2400" dirty="0">
              <a:solidFill>
                <a:srgbClr val="006600"/>
              </a:solidFill>
            </a:endParaRPr>
          </a:p>
        </p:txBody>
      </p:sp>
      <p:sp>
        <p:nvSpPr>
          <p:cNvPr id="7" name="Textfeld 6"/>
          <p:cNvSpPr txBox="1"/>
          <p:nvPr/>
        </p:nvSpPr>
        <p:spPr>
          <a:xfrm>
            <a:off x="7079085" y="3637983"/>
            <a:ext cx="1492596" cy="461665"/>
          </a:xfrm>
          <a:prstGeom prst="rect">
            <a:avLst/>
          </a:prstGeom>
          <a:noFill/>
        </p:spPr>
        <p:txBody>
          <a:bodyPr wrap="square" rtlCol="0">
            <a:spAutoFit/>
          </a:bodyPr>
          <a:lstStyle/>
          <a:p>
            <a:r>
              <a:rPr lang="de-DE" sz="2400" dirty="0" smtClean="0">
                <a:solidFill>
                  <a:srgbClr val="006600"/>
                </a:solidFill>
              </a:rPr>
              <a:t>Bob</a:t>
            </a:r>
            <a:endParaRPr lang="de-DE" sz="2400" dirty="0">
              <a:solidFill>
                <a:srgbClr val="006600"/>
              </a:solidFill>
            </a:endParaRPr>
          </a:p>
        </p:txBody>
      </p:sp>
      <p:sp>
        <p:nvSpPr>
          <p:cNvPr id="8" name="Pfeil nach rechts 7"/>
          <p:cNvSpPr/>
          <p:nvPr/>
        </p:nvSpPr>
        <p:spPr bwMode="auto">
          <a:xfrm>
            <a:off x="2411760" y="2857500"/>
            <a:ext cx="4320828" cy="720081"/>
          </a:xfrm>
          <a:prstGeom prst="rightArrow">
            <a:avLst/>
          </a:prstGeom>
          <a:ln/>
          <a:ex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674" y="2059505"/>
            <a:ext cx="1578478" cy="1578478"/>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1998" y="1956260"/>
            <a:ext cx="1620180" cy="1620180"/>
          </a:xfrm>
          <a:prstGeom prst="rect">
            <a:avLst/>
          </a:prstGeom>
        </p:spPr>
      </p:pic>
      <p:pic>
        <p:nvPicPr>
          <p:cNvPr id="2" name="Grafik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31311" y="1133807"/>
            <a:ext cx="1414930" cy="1584176"/>
          </a:xfrm>
          <a:prstGeom prst="rect">
            <a:avLst/>
          </a:prstGeom>
        </p:spPr>
      </p:pic>
      <p:cxnSp>
        <p:nvCxnSpPr>
          <p:cNvPr id="12" name="Gekrümmte Verbindung 11"/>
          <p:cNvCxnSpPr/>
          <p:nvPr/>
        </p:nvCxnSpPr>
        <p:spPr bwMode="auto">
          <a:xfrm rot="10800000" flipV="1">
            <a:off x="3104814" y="1561359"/>
            <a:ext cx="1899235" cy="1656181"/>
          </a:xfrm>
          <a:prstGeom prst="curvedConnector3">
            <a:avLst>
              <a:gd name="adj1" fmla="val 107173"/>
            </a:avLst>
          </a:prstGeom>
          <a:ln>
            <a:headEnd type="oval" w="med" len="med"/>
            <a:tailEnd type="oval" w="med" len="med"/>
          </a:ln>
          <a:extLst/>
        </p:spPr>
        <p:style>
          <a:lnRef idx="3">
            <a:schemeClr val="accent6"/>
          </a:lnRef>
          <a:fillRef idx="0">
            <a:schemeClr val="accent6"/>
          </a:fillRef>
          <a:effectRef idx="2">
            <a:schemeClr val="accent6"/>
          </a:effectRef>
          <a:fontRef idx="minor">
            <a:schemeClr val="tx1"/>
          </a:fontRef>
        </p:style>
      </p:cxnSp>
      <p:sp>
        <p:nvSpPr>
          <p:cNvPr id="34" name="Textfeld 33"/>
          <p:cNvSpPr txBox="1"/>
          <p:nvPr/>
        </p:nvSpPr>
        <p:spPr>
          <a:xfrm>
            <a:off x="2640106" y="4513684"/>
            <a:ext cx="3864135" cy="707886"/>
          </a:xfrm>
          <a:prstGeom prst="rect">
            <a:avLst/>
          </a:prstGeom>
          <a:noFill/>
        </p:spPr>
        <p:txBody>
          <a:bodyPr wrap="none" rtlCol="0">
            <a:spAutoFit/>
          </a:bodyPr>
          <a:lstStyle/>
          <a:p>
            <a:r>
              <a:rPr lang="de-DE" sz="4000" b="1" dirty="0">
                <a:solidFill>
                  <a:srgbClr val="006600"/>
                </a:solidFill>
              </a:rPr>
              <a:t>Vertraulichkeit</a:t>
            </a:r>
            <a:r>
              <a:rPr lang="de-DE" sz="4000" dirty="0"/>
              <a:t>:</a:t>
            </a:r>
            <a:endParaRPr lang="de-DE" sz="4000" b="1" dirty="0">
              <a:solidFill>
                <a:srgbClr val="006600"/>
              </a:solidFill>
            </a:endParaRPr>
          </a:p>
        </p:txBody>
      </p:sp>
      <p:sp>
        <p:nvSpPr>
          <p:cNvPr id="9" name="&quot;Nein&quot;-Symbol 8"/>
          <p:cNvSpPr/>
          <p:nvPr/>
        </p:nvSpPr>
        <p:spPr bwMode="auto">
          <a:xfrm>
            <a:off x="3248829" y="1503847"/>
            <a:ext cx="805602" cy="720080"/>
          </a:xfrm>
          <a:prstGeom prst="noSmoking">
            <a:avLst/>
          </a:prstGeom>
          <a:solidFill>
            <a:srgbClr val="FF0000"/>
          </a:solidFill>
          <a:ln w="12700" cap="sq"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3" name="Fußzeilenplatzhalter 2"/>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3996292734"/>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Sicherheitsziele</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11</a:t>
            </a:fld>
            <a:endParaRPr lang="de-DE" altLang="en-US" dirty="0"/>
          </a:p>
        </p:txBody>
      </p:sp>
      <p:sp>
        <p:nvSpPr>
          <p:cNvPr id="6" name="Textfeld 5"/>
          <p:cNvSpPr txBox="1"/>
          <p:nvPr/>
        </p:nvSpPr>
        <p:spPr>
          <a:xfrm>
            <a:off x="611833" y="3646739"/>
            <a:ext cx="1440160" cy="461665"/>
          </a:xfrm>
          <a:prstGeom prst="rect">
            <a:avLst/>
          </a:prstGeom>
          <a:noFill/>
        </p:spPr>
        <p:txBody>
          <a:bodyPr wrap="square" rtlCol="0">
            <a:spAutoFit/>
          </a:bodyPr>
          <a:lstStyle/>
          <a:p>
            <a:r>
              <a:rPr lang="de-DE" sz="2400" dirty="0" smtClean="0">
                <a:solidFill>
                  <a:srgbClr val="006600"/>
                </a:solidFill>
              </a:rPr>
              <a:t>Alice</a:t>
            </a:r>
            <a:endParaRPr lang="de-DE" sz="2400" dirty="0">
              <a:solidFill>
                <a:srgbClr val="006600"/>
              </a:solidFill>
            </a:endParaRPr>
          </a:p>
        </p:txBody>
      </p:sp>
      <p:sp>
        <p:nvSpPr>
          <p:cNvPr id="7" name="Textfeld 6"/>
          <p:cNvSpPr txBox="1"/>
          <p:nvPr/>
        </p:nvSpPr>
        <p:spPr>
          <a:xfrm>
            <a:off x="7079085" y="3637983"/>
            <a:ext cx="1492596" cy="461665"/>
          </a:xfrm>
          <a:prstGeom prst="rect">
            <a:avLst/>
          </a:prstGeom>
          <a:noFill/>
        </p:spPr>
        <p:txBody>
          <a:bodyPr wrap="square" rtlCol="0">
            <a:spAutoFit/>
          </a:bodyPr>
          <a:lstStyle/>
          <a:p>
            <a:r>
              <a:rPr lang="de-DE" sz="2400" dirty="0" smtClean="0">
                <a:solidFill>
                  <a:srgbClr val="006600"/>
                </a:solidFill>
              </a:rPr>
              <a:t>Bob</a:t>
            </a:r>
            <a:endParaRPr lang="de-DE" sz="2400" dirty="0">
              <a:solidFill>
                <a:srgbClr val="006600"/>
              </a:solidFill>
            </a:endParaRPr>
          </a:p>
        </p:txBody>
      </p:sp>
      <p:sp>
        <p:nvSpPr>
          <p:cNvPr id="8" name="Pfeil nach rechts 7"/>
          <p:cNvSpPr/>
          <p:nvPr/>
        </p:nvSpPr>
        <p:spPr bwMode="auto">
          <a:xfrm>
            <a:off x="6012160" y="2857500"/>
            <a:ext cx="720428" cy="720081"/>
          </a:xfrm>
          <a:prstGeom prst="rightArrow">
            <a:avLst/>
          </a:prstGeom>
          <a:ln/>
          <a:ex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674" y="2059505"/>
            <a:ext cx="1578478" cy="1578478"/>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1998" y="1956260"/>
            <a:ext cx="1620180" cy="1620180"/>
          </a:xfrm>
          <a:prstGeom prst="rect">
            <a:avLst/>
          </a:prstGeom>
        </p:spPr>
      </p:pic>
      <p:pic>
        <p:nvPicPr>
          <p:cNvPr id="2" name="Grafik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31311" y="1133807"/>
            <a:ext cx="1414930" cy="1584176"/>
          </a:xfrm>
          <a:prstGeom prst="rect">
            <a:avLst/>
          </a:prstGeom>
        </p:spPr>
      </p:pic>
      <p:sp>
        <p:nvSpPr>
          <p:cNvPr id="34" name="Textfeld 33"/>
          <p:cNvSpPr txBox="1"/>
          <p:nvPr/>
        </p:nvSpPr>
        <p:spPr>
          <a:xfrm>
            <a:off x="2855197" y="4513684"/>
            <a:ext cx="3433953" cy="707886"/>
          </a:xfrm>
          <a:prstGeom prst="rect">
            <a:avLst/>
          </a:prstGeom>
          <a:noFill/>
        </p:spPr>
        <p:txBody>
          <a:bodyPr wrap="none" rtlCol="0">
            <a:spAutoFit/>
          </a:bodyPr>
          <a:lstStyle/>
          <a:p>
            <a:r>
              <a:rPr lang="de-DE" sz="4000" b="1" dirty="0" smtClean="0">
                <a:solidFill>
                  <a:srgbClr val="006600"/>
                </a:solidFill>
              </a:rPr>
              <a:t>Authentizität</a:t>
            </a:r>
            <a:r>
              <a:rPr lang="de-DE" sz="4000" dirty="0" smtClean="0"/>
              <a:t>:</a:t>
            </a:r>
            <a:endParaRPr lang="de-DE" sz="4000" b="1" dirty="0">
              <a:solidFill>
                <a:srgbClr val="006600"/>
              </a:solidFill>
            </a:endParaRPr>
          </a:p>
        </p:txBody>
      </p:sp>
      <p:cxnSp>
        <p:nvCxnSpPr>
          <p:cNvPr id="13" name="Gekrümmte Verbindung 12"/>
          <p:cNvCxnSpPr/>
          <p:nvPr/>
        </p:nvCxnSpPr>
        <p:spPr bwMode="auto">
          <a:xfrm rot="16200000" flipH="1">
            <a:off x="5064682" y="2051474"/>
            <a:ext cx="1437596" cy="889407"/>
          </a:xfrm>
          <a:prstGeom prst="curvedConnector3">
            <a:avLst>
              <a:gd name="adj1" fmla="val 50000"/>
            </a:avLst>
          </a:prstGeom>
          <a:ln>
            <a:headEnd type="oval"/>
            <a:tailEnd type="stealth"/>
          </a:ln>
          <a:extLst/>
        </p:spPr>
        <p:style>
          <a:lnRef idx="3">
            <a:schemeClr val="dk1"/>
          </a:lnRef>
          <a:fillRef idx="0">
            <a:schemeClr val="dk1"/>
          </a:fillRef>
          <a:effectRef idx="2">
            <a:schemeClr val="dk1"/>
          </a:effectRef>
          <a:fontRef idx="minor">
            <a:schemeClr val="tx1"/>
          </a:fontRef>
        </p:style>
      </p:cxnSp>
      <p:sp>
        <p:nvSpPr>
          <p:cNvPr id="14" name="&quot;Nein&quot;-Symbol 13"/>
          <p:cNvSpPr/>
          <p:nvPr/>
        </p:nvSpPr>
        <p:spPr bwMode="auto">
          <a:xfrm>
            <a:off x="5483548" y="2208858"/>
            <a:ext cx="805602" cy="720080"/>
          </a:xfrm>
          <a:prstGeom prst="noSmoking">
            <a:avLst/>
          </a:prstGeom>
          <a:solidFill>
            <a:srgbClr val="FF0000"/>
          </a:solidFill>
          <a:ln w="12700" cap="sq"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3" name="Fußzeilenplatzhalter 2"/>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155180218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Sicherheitsziele</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12</a:t>
            </a:fld>
            <a:endParaRPr lang="de-DE" altLang="en-US" dirty="0"/>
          </a:p>
        </p:txBody>
      </p:sp>
      <p:sp>
        <p:nvSpPr>
          <p:cNvPr id="6" name="Textfeld 5"/>
          <p:cNvSpPr txBox="1"/>
          <p:nvPr/>
        </p:nvSpPr>
        <p:spPr>
          <a:xfrm>
            <a:off x="611833" y="3646739"/>
            <a:ext cx="1440160" cy="461665"/>
          </a:xfrm>
          <a:prstGeom prst="rect">
            <a:avLst/>
          </a:prstGeom>
          <a:noFill/>
        </p:spPr>
        <p:txBody>
          <a:bodyPr wrap="square" rtlCol="0">
            <a:spAutoFit/>
          </a:bodyPr>
          <a:lstStyle/>
          <a:p>
            <a:r>
              <a:rPr lang="de-DE" sz="2400" dirty="0" smtClean="0">
                <a:solidFill>
                  <a:srgbClr val="006600"/>
                </a:solidFill>
              </a:rPr>
              <a:t>Alice</a:t>
            </a:r>
            <a:endParaRPr lang="de-DE" sz="2400" dirty="0">
              <a:solidFill>
                <a:srgbClr val="006600"/>
              </a:solidFill>
            </a:endParaRPr>
          </a:p>
        </p:txBody>
      </p:sp>
      <p:sp>
        <p:nvSpPr>
          <p:cNvPr id="7" name="Textfeld 6"/>
          <p:cNvSpPr txBox="1"/>
          <p:nvPr/>
        </p:nvSpPr>
        <p:spPr>
          <a:xfrm>
            <a:off x="7079085" y="3637983"/>
            <a:ext cx="1492596" cy="461665"/>
          </a:xfrm>
          <a:prstGeom prst="rect">
            <a:avLst/>
          </a:prstGeom>
          <a:noFill/>
        </p:spPr>
        <p:txBody>
          <a:bodyPr wrap="square" rtlCol="0">
            <a:spAutoFit/>
          </a:bodyPr>
          <a:lstStyle/>
          <a:p>
            <a:r>
              <a:rPr lang="de-DE" sz="2400" dirty="0" smtClean="0">
                <a:solidFill>
                  <a:srgbClr val="006600"/>
                </a:solidFill>
              </a:rPr>
              <a:t>Bob</a:t>
            </a:r>
            <a:endParaRPr lang="de-DE" sz="2400" dirty="0">
              <a:solidFill>
                <a:srgbClr val="006600"/>
              </a:solidFill>
            </a:endParaRPr>
          </a:p>
        </p:txBody>
      </p:sp>
      <p:sp>
        <p:nvSpPr>
          <p:cNvPr id="8" name="Pfeil nach rechts 7"/>
          <p:cNvSpPr/>
          <p:nvPr/>
        </p:nvSpPr>
        <p:spPr bwMode="auto">
          <a:xfrm>
            <a:off x="2411760" y="2857500"/>
            <a:ext cx="4320828" cy="720081"/>
          </a:xfrm>
          <a:prstGeom prst="rightArrow">
            <a:avLst/>
          </a:prstGeom>
          <a:ln/>
          <a:ex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674" y="2059505"/>
            <a:ext cx="1578478" cy="1578478"/>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1998" y="1956260"/>
            <a:ext cx="1620180" cy="1620180"/>
          </a:xfrm>
          <a:prstGeom prst="rect">
            <a:avLst/>
          </a:prstGeom>
        </p:spPr>
      </p:pic>
      <p:pic>
        <p:nvPicPr>
          <p:cNvPr id="2" name="Grafik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31311" y="1133807"/>
            <a:ext cx="1414930" cy="1584176"/>
          </a:xfrm>
          <a:prstGeom prst="rect">
            <a:avLst/>
          </a:prstGeom>
        </p:spPr>
      </p:pic>
      <p:cxnSp>
        <p:nvCxnSpPr>
          <p:cNvPr id="12" name="Gekrümmte Verbindung 11"/>
          <p:cNvCxnSpPr/>
          <p:nvPr/>
        </p:nvCxnSpPr>
        <p:spPr bwMode="auto">
          <a:xfrm rot="10800000" flipV="1">
            <a:off x="3104814" y="1561359"/>
            <a:ext cx="1899235" cy="1656181"/>
          </a:xfrm>
          <a:prstGeom prst="curvedConnector3">
            <a:avLst>
              <a:gd name="adj1" fmla="val 107173"/>
            </a:avLst>
          </a:prstGeom>
          <a:ln>
            <a:headEnd type="oval" w="med" len="med"/>
            <a:tailEnd type="oval" w="med" len="med"/>
          </a:ln>
          <a:extLst/>
        </p:spPr>
        <p:style>
          <a:lnRef idx="3">
            <a:schemeClr val="accent6"/>
          </a:lnRef>
          <a:fillRef idx="0">
            <a:schemeClr val="accent6"/>
          </a:fillRef>
          <a:effectRef idx="2">
            <a:schemeClr val="accent6"/>
          </a:effectRef>
          <a:fontRef idx="minor">
            <a:schemeClr val="tx1"/>
          </a:fontRef>
        </p:style>
      </p:cxnSp>
      <p:sp>
        <p:nvSpPr>
          <p:cNvPr id="34" name="Textfeld 33"/>
          <p:cNvSpPr txBox="1"/>
          <p:nvPr/>
        </p:nvSpPr>
        <p:spPr>
          <a:xfrm>
            <a:off x="3310450" y="4513684"/>
            <a:ext cx="2523447" cy="707886"/>
          </a:xfrm>
          <a:prstGeom prst="rect">
            <a:avLst/>
          </a:prstGeom>
          <a:noFill/>
        </p:spPr>
        <p:txBody>
          <a:bodyPr wrap="none" rtlCol="0">
            <a:spAutoFit/>
          </a:bodyPr>
          <a:lstStyle/>
          <a:p>
            <a:r>
              <a:rPr lang="de-DE" sz="4000" b="1" dirty="0" smtClean="0">
                <a:solidFill>
                  <a:srgbClr val="006600"/>
                </a:solidFill>
              </a:rPr>
              <a:t>Integrität</a:t>
            </a:r>
            <a:r>
              <a:rPr lang="de-DE" sz="4000" dirty="0" smtClean="0"/>
              <a:t>:</a:t>
            </a:r>
            <a:endParaRPr lang="de-DE" sz="4000" b="1" dirty="0">
              <a:solidFill>
                <a:srgbClr val="006600"/>
              </a:solidFill>
            </a:endParaRPr>
          </a:p>
        </p:txBody>
      </p:sp>
      <p:cxnSp>
        <p:nvCxnSpPr>
          <p:cNvPr id="13" name="Gekrümmte Verbindung 12"/>
          <p:cNvCxnSpPr/>
          <p:nvPr/>
        </p:nvCxnSpPr>
        <p:spPr bwMode="auto">
          <a:xfrm rot="16200000" flipH="1">
            <a:off x="5064682" y="2051474"/>
            <a:ext cx="1437596" cy="889407"/>
          </a:xfrm>
          <a:prstGeom prst="curvedConnector3">
            <a:avLst>
              <a:gd name="adj1" fmla="val 50000"/>
            </a:avLst>
          </a:prstGeom>
          <a:ln>
            <a:headEnd type="oval"/>
            <a:tailEnd type="stealth"/>
          </a:ln>
          <a:extLst/>
        </p:spPr>
        <p:style>
          <a:lnRef idx="3">
            <a:schemeClr val="dk1"/>
          </a:lnRef>
          <a:fillRef idx="0">
            <a:schemeClr val="dk1"/>
          </a:fillRef>
          <a:effectRef idx="2">
            <a:schemeClr val="dk1"/>
          </a:effectRef>
          <a:fontRef idx="minor">
            <a:schemeClr val="tx1"/>
          </a:fontRef>
        </p:style>
      </p:cxnSp>
      <p:sp>
        <p:nvSpPr>
          <p:cNvPr id="16" name="Wolke 15"/>
          <p:cNvSpPr/>
          <p:nvPr/>
        </p:nvSpPr>
        <p:spPr bwMode="auto">
          <a:xfrm>
            <a:off x="3351976" y="2856359"/>
            <a:ext cx="2431504" cy="717231"/>
          </a:xfrm>
          <a:prstGeom prst="cloud">
            <a:avLst/>
          </a:prstGeom>
          <a:solidFill>
            <a:schemeClr val="tx2"/>
          </a:solidFill>
          <a:ln>
            <a:noFill/>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8" name="&quot;Nein&quot;-Symbol 17"/>
          <p:cNvSpPr/>
          <p:nvPr/>
        </p:nvSpPr>
        <p:spPr bwMode="auto">
          <a:xfrm>
            <a:off x="3563888" y="1417339"/>
            <a:ext cx="805602" cy="720080"/>
          </a:xfrm>
          <a:prstGeom prst="noSmoking">
            <a:avLst/>
          </a:prstGeom>
          <a:solidFill>
            <a:srgbClr val="FF0000"/>
          </a:solidFill>
          <a:ln w="12700" cap="sq"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9" name="&quot;Nein&quot;-Symbol 18"/>
          <p:cNvSpPr/>
          <p:nvPr/>
        </p:nvSpPr>
        <p:spPr bwMode="auto">
          <a:xfrm>
            <a:off x="5643440" y="2281436"/>
            <a:ext cx="805602" cy="720080"/>
          </a:xfrm>
          <a:prstGeom prst="noSmoking">
            <a:avLst/>
          </a:prstGeom>
          <a:solidFill>
            <a:srgbClr val="FF0000"/>
          </a:solidFill>
          <a:ln w="12700" cap="sq"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3" name="Fußzeilenplatzhalter 2"/>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1164972837"/>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18"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Sicherheitsziele</a:t>
            </a:r>
            <a:endParaRPr lang="de-DE" dirty="0"/>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13</a:t>
            </a:fld>
            <a:endParaRPr lang="de-DE" altLang="en-US" dirty="0"/>
          </a:p>
        </p:txBody>
      </p:sp>
      <p:sp>
        <p:nvSpPr>
          <p:cNvPr id="6" name="Textfeld 5"/>
          <p:cNvSpPr txBox="1"/>
          <p:nvPr/>
        </p:nvSpPr>
        <p:spPr>
          <a:xfrm>
            <a:off x="611833" y="3646739"/>
            <a:ext cx="1440160" cy="461665"/>
          </a:xfrm>
          <a:prstGeom prst="rect">
            <a:avLst/>
          </a:prstGeom>
          <a:noFill/>
        </p:spPr>
        <p:txBody>
          <a:bodyPr wrap="square" rtlCol="0">
            <a:spAutoFit/>
          </a:bodyPr>
          <a:lstStyle/>
          <a:p>
            <a:r>
              <a:rPr lang="de-DE" sz="2400" dirty="0" smtClean="0">
                <a:solidFill>
                  <a:srgbClr val="006600"/>
                </a:solidFill>
              </a:rPr>
              <a:t>Alice</a:t>
            </a:r>
            <a:endParaRPr lang="de-DE" sz="2400" dirty="0">
              <a:solidFill>
                <a:srgbClr val="006600"/>
              </a:solidFill>
            </a:endParaRPr>
          </a:p>
        </p:txBody>
      </p:sp>
      <p:sp>
        <p:nvSpPr>
          <p:cNvPr id="7" name="Textfeld 6"/>
          <p:cNvSpPr txBox="1"/>
          <p:nvPr/>
        </p:nvSpPr>
        <p:spPr>
          <a:xfrm>
            <a:off x="7079085" y="3637983"/>
            <a:ext cx="1492596" cy="461665"/>
          </a:xfrm>
          <a:prstGeom prst="rect">
            <a:avLst/>
          </a:prstGeom>
          <a:noFill/>
        </p:spPr>
        <p:txBody>
          <a:bodyPr wrap="square" rtlCol="0">
            <a:spAutoFit/>
          </a:bodyPr>
          <a:lstStyle/>
          <a:p>
            <a:r>
              <a:rPr lang="de-DE" sz="2400" dirty="0" smtClean="0">
                <a:solidFill>
                  <a:srgbClr val="006600"/>
                </a:solidFill>
              </a:rPr>
              <a:t>Bob</a:t>
            </a:r>
            <a:endParaRPr lang="de-DE" sz="2400" dirty="0">
              <a:solidFill>
                <a:srgbClr val="006600"/>
              </a:solidFill>
            </a:endParaRPr>
          </a:p>
        </p:txBody>
      </p:sp>
      <p:sp>
        <p:nvSpPr>
          <p:cNvPr id="8" name="Pfeil nach rechts 7"/>
          <p:cNvSpPr/>
          <p:nvPr/>
        </p:nvSpPr>
        <p:spPr bwMode="auto">
          <a:xfrm>
            <a:off x="2411760" y="2857500"/>
            <a:ext cx="4320828" cy="720081"/>
          </a:xfrm>
          <a:prstGeom prst="rightArrow">
            <a:avLst/>
          </a:prstGeom>
          <a:ln/>
          <a:ex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674" y="2059505"/>
            <a:ext cx="1578478" cy="1578478"/>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1998" y="1956260"/>
            <a:ext cx="1620180" cy="1620180"/>
          </a:xfrm>
          <a:prstGeom prst="rect">
            <a:avLst/>
          </a:prstGeom>
        </p:spPr>
      </p:pic>
      <p:sp>
        <p:nvSpPr>
          <p:cNvPr id="34" name="Textfeld 33"/>
          <p:cNvSpPr txBox="1"/>
          <p:nvPr/>
        </p:nvSpPr>
        <p:spPr>
          <a:xfrm>
            <a:off x="2584803" y="4513684"/>
            <a:ext cx="3974741" cy="707886"/>
          </a:xfrm>
          <a:prstGeom prst="rect">
            <a:avLst/>
          </a:prstGeom>
          <a:noFill/>
        </p:spPr>
        <p:txBody>
          <a:bodyPr wrap="none" rtlCol="0">
            <a:spAutoFit/>
          </a:bodyPr>
          <a:lstStyle/>
          <a:p>
            <a:r>
              <a:rPr lang="de-DE" sz="4000" b="1" dirty="0" smtClean="0">
                <a:solidFill>
                  <a:srgbClr val="006600"/>
                </a:solidFill>
              </a:rPr>
              <a:t>Verbindlichkeit</a:t>
            </a:r>
            <a:r>
              <a:rPr lang="de-DE" sz="4000" dirty="0" smtClean="0"/>
              <a:t>:</a:t>
            </a:r>
            <a:endParaRPr lang="de-DE" sz="4000" b="1" dirty="0">
              <a:solidFill>
                <a:srgbClr val="006600"/>
              </a:solidFill>
            </a:endParaRPr>
          </a:p>
        </p:txBody>
      </p:sp>
      <p:sp>
        <p:nvSpPr>
          <p:cNvPr id="9" name="Abgerundete rechteckige Legende 8"/>
          <p:cNvSpPr/>
          <p:nvPr/>
        </p:nvSpPr>
        <p:spPr bwMode="auto">
          <a:xfrm>
            <a:off x="1907704" y="1201316"/>
            <a:ext cx="1584176" cy="936104"/>
          </a:xfrm>
          <a:prstGeom prst="wedgeRoundRectCallout">
            <a:avLst>
              <a:gd name="adj1" fmla="val -53060"/>
              <a:gd name="adj2" fmla="val 86106"/>
              <a:gd name="adj3" fmla="val 16667"/>
            </a:avLst>
          </a:prstGeom>
          <a:ln/>
          <a:extLst/>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t" anchorCtr="0" compatLnSpc="1">
            <a:prstTxWarp prst="textNoShape">
              <a:avLst/>
            </a:prstTxWarp>
          </a:bodyPr>
          <a:lstStyle/>
          <a:p>
            <a:r>
              <a:rPr lang="de-DE" sz="2800" dirty="0">
                <a:solidFill>
                  <a:srgbClr val="002060"/>
                </a:solidFill>
                <a:latin typeface="Galeforce BTN" panose="030105040402010D0105" pitchFamily="66" charset="0"/>
              </a:rPr>
              <a:t>Ich war </a:t>
            </a:r>
            <a:br>
              <a:rPr lang="de-DE" sz="2800" dirty="0">
                <a:solidFill>
                  <a:srgbClr val="002060"/>
                </a:solidFill>
                <a:latin typeface="Galeforce BTN" panose="030105040402010D0105" pitchFamily="66" charset="0"/>
              </a:rPr>
            </a:br>
            <a:r>
              <a:rPr lang="de-DE" sz="2800" dirty="0">
                <a:solidFill>
                  <a:srgbClr val="002060"/>
                </a:solidFill>
                <a:latin typeface="Galeforce BTN" panose="030105040402010D0105" pitchFamily="66" charset="0"/>
              </a:rPr>
              <a:t>es nicht</a:t>
            </a:r>
            <a:r>
              <a:rPr lang="de-DE" sz="2800" dirty="0" smtClean="0">
                <a:solidFill>
                  <a:srgbClr val="002060"/>
                </a:solidFill>
                <a:latin typeface="Galeforce BTN" panose="030105040402010D0105" pitchFamily="66" charset="0"/>
              </a:rPr>
              <a:t>!</a:t>
            </a:r>
            <a:endParaRPr lang="de-DE" sz="2800" dirty="0">
              <a:solidFill>
                <a:srgbClr val="002060"/>
              </a:solidFill>
              <a:latin typeface="Galeforce BTN" panose="030105040402010D0105" pitchFamily="66" charset="0"/>
            </a:endParaRPr>
          </a:p>
        </p:txBody>
      </p:sp>
      <p:sp>
        <p:nvSpPr>
          <p:cNvPr id="13" name="&quot;Nein&quot;-Symbol 12"/>
          <p:cNvSpPr/>
          <p:nvPr/>
        </p:nvSpPr>
        <p:spPr bwMode="auto">
          <a:xfrm>
            <a:off x="1475656" y="1699465"/>
            <a:ext cx="805602" cy="720080"/>
          </a:xfrm>
          <a:prstGeom prst="noSmoking">
            <a:avLst/>
          </a:prstGeom>
          <a:solidFill>
            <a:srgbClr val="FF0000"/>
          </a:solidFill>
          <a:ln w="12700" cap="sq"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1247535570"/>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Grundbegriffe</a:t>
            </a:r>
            <a:endParaRPr lang="de-DE" dirty="0"/>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14</a:t>
            </a:fld>
            <a:endParaRPr lang="de-DE" altLang="en-US" dirty="0"/>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000" y="1869956"/>
            <a:ext cx="7560000" cy="1452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a:xfrm>
            <a:off x="1115616" y="3487362"/>
            <a:ext cx="1152128" cy="369332"/>
          </a:xfrm>
          <a:prstGeom prst="rect">
            <a:avLst/>
          </a:prstGeom>
        </p:spPr>
        <p:txBody>
          <a:bodyPr wrap="square">
            <a:spAutoFit/>
          </a:bodyPr>
          <a:lstStyle/>
          <a:p>
            <a:r>
              <a:rPr lang="de-DE" b="1" dirty="0" smtClean="0">
                <a:solidFill>
                  <a:srgbClr val="006600"/>
                </a:solidFill>
              </a:rPr>
              <a:t>Klartext</a:t>
            </a:r>
            <a:endParaRPr lang="de-DE" dirty="0">
              <a:solidFill>
                <a:srgbClr val="006600"/>
              </a:solidFill>
            </a:endParaRPr>
          </a:p>
        </p:txBody>
      </p:sp>
      <p:sp>
        <p:nvSpPr>
          <p:cNvPr id="10" name="Rechteck 9"/>
          <p:cNvSpPr/>
          <p:nvPr/>
        </p:nvSpPr>
        <p:spPr>
          <a:xfrm>
            <a:off x="5076056" y="3068568"/>
            <a:ext cx="2051720" cy="369332"/>
          </a:xfrm>
          <a:prstGeom prst="rect">
            <a:avLst/>
          </a:prstGeom>
        </p:spPr>
        <p:txBody>
          <a:bodyPr wrap="square">
            <a:spAutoFit/>
          </a:bodyPr>
          <a:lstStyle/>
          <a:p>
            <a:r>
              <a:rPr lang="de-DE" b="1" dirty="0" smtClean="0">
                <a:solidFill>
                  <a:srgbClr val="006600"/>
                </a:solidFill>
              </a:rPr>
              <a:t>Entschlüsselung</a:t>
            </a:r>
            <a:endParaRPr lang="de-DE" dirty="0">
              <a:solidFill>
                <a:srgbClr val="006600"/>
              </a:solidFill>
            </a:endParaRPr>
          </a:p>
        </p:txBody>
      </p:sp>
      <p:sp>
        <p:nvSpPr>
          <p:cNvPr id="11" name="Rechteck 10"/>
          <p:cNvSpPr/>
          <p:nvPr/>
        </p:nvSpPr>
        <p:spPr>
          <a:xfrm>
            <a:off x="3707904" y="3487362"/>
            <a:ext cx="1962909" cy="369332"/>
          </a:xfrm>
          <a:prstGeom prst="rect">
            <a:avLst/>
          </a:prstGeom>
        </p:spPr>
        <p:txBody>
          <a:bodyPr wrap="none">
            <a:spAutoFit/>
          </a:bodyPr>
          <a:lstStyle/>
          <a:p>
            <a:r>
              <a:rPr lang="de-DE" b="1" dirty="0">
                <a:solidFill>
                  <a:srgbClr val="006600"/>
                </a:solidFill>
              </a:rPr>
              <a:t>Chiffrierter Text </a:t>
            </a:r>
            <a:endParaRPr lang="de-DE" dirty="0"/>
          </a:p>
        </p:txBody>
      </p:sp>
      <p:sp>
        <p:nvSpPr>
          <p:cNvPr id="12" name="Rechteck 11"/>
          <p:cNvSpPr/>
          <p:nvPr/>
        </p:nvSpPr>
        <p:spPr>
          <a:xfrm>
            <a:off x="7164288" y="3486875"/>
            <a:ext cx="1043876" cy="369332"/>
          </a:xfrm>
          <a:prstGeom prst="rect">
            <a:avLst/>
          </a:prstGeom>
        </p:spPr>
        <p:txBody>
          <a:bodyPr wrap="none">
            <a:spAutoFit/>
          </a:bodyPr>
          <a:lstStyle/>
          <a:p>
            <a:r>
              <a:rPr lang="de-DE" b="1" dirty="0">
                <a:solidFill>
                  <a:srgbClr val="006600"/>
                </a:solidFill>
              </a:rPr>
              <a:t>Klartext</a:t>
            </a:r>
            <a:endParaRPr lang="de-DE" b="1" dirty="0">
              <a:solidFill>
                <a:srgbClr val="006600"/>
              </a:solidFill>
            </a:endParaRPr>
          </a:p>
        </p:txBody>
      </p:sp>
      <p:sp>
        <p:nvSpPr>
          <p:cNvPr id="13" name="Rechteck 12"/>
          <p:cNvSpPr/>
          <p:nvPr/>
        </p:nvSpPr>
        <p:spPr>
          <a:xfrm>
            <a:off x="2123728" y="3073524"/>
            <a:ext cx="2018565" cy="369332"/>
          </a:xfrm>
          <a:prstGeom prst="rect">
            <a:avLst/>
          </a:prstGeom>
        </p:spPr>
        <p:txBody>
          <a:bodyPr wrap="none">
            <a:spAutoFit/>
          </a:bodyPr>
          <a:lstStyle/>
          <a:p>
            <a:r>
              <a:rPr lang="de-DE" b="1" dirty="0">
                <a:solidFill>
                  <a:srgbClr val="006600"/>
                </a:solidFill>
              </a:rPr>
              <a:t>Verschlüsselung</a:t>
            </a:r>
            <a:endParaRPr lang="de-DE" dirty="0"/>
          </a:p>
        </p:txBody>
      </p:sp>
      <p:sp>
        <p:nvSpPr>
          <p:cNvPr id="14" name="Rectangle 11"/>
          <p:cNvSpPr>
            <a:spLocks noChangeArrowheads="1"/>
          </p:cNvSpPr>
          <p:nvPr/>
        </p:nvSpPr>
        <p:spPr bwMode="auto">
          <a:xfrm>
            <a:off x="107504" y="5101167"/>
            <a:ext cx="892899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GB" altLang="de-DE" sz="1000" dirty="0" err="1">
                <a:solidFill>
                  <a:srgbClr val="006600"/>
                </a:solidFill>
                <a:cs typeface="Times New Roman" pitchFamily="18" charset="0"/>
              </a:rPr>
              <a:t>aus</a:t>
            </a:r>
            <a:r>
              <a:rPr lang="en-GB" altLang="de-DE" sz="1000" dirty="0">
                <a:solidFill>
                  <a:srgbClr val="006600"/>
                </a:solidFill>
                <a:cs typeface="Times New Roman" pitchFamily="18" charset="0"/>
              </a:rPr>
              <a:t>: Network Associates Inc. </a:t>
            </a:r>
            <a:r>
              <a:rPr lang="de-DE" altLang="de-DE" sz="1000" dirty="0">
                <a:solidFill>
                  <a:srgbClr val="006600"/>
                </a:solidFill>
                <a:cs typeface="Times New Roman" pitchFamily="18" charset="0"/>
              </a:rPr>
              <a:t>(Hrsg.): Handbuch “Einführung in die Kryptographie“, Bestandteil des Softwarepaketes PGP Ver. 6.5.1. deutsch, Datei „IntroToCrypto.pdf“.</a:t>
            </a:r>
            <a:r>
              <a:rPr lang="en-US" altLang="de-DE" sz="1000" dirty="0">
                <a:solidFill>
                  <a:srgbClr val="006600"/>
                </a:solidFill>
              </a:rPr>
              <a:t> </a:t>
            </a:r>
          </a:p>
        </p:txBody>
      </p:sp>
    </p:spTree>
    <p:extLst>
      <p:ext uri="{BB962C8B-B14F-4D97-AF65-F5344CB8AC3E}">
        <p14:creationId xmlns:p14="http://schemas.microsoft.com/office/powerpoint/2010/main" val="2508180870"/>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Grundbegriffe</a:t>
            </a:r>
            <a:endParaRPr lang="de-DE" dirty="0"/>
          </a:p>
        </p:txBody>
      </p:sp>
      <p:sp>
        <p:nvSpPr>
          <p:cNvPr id="9" name="Inhaltsplatzhalter 8"/>
          <p:cNvSpPr>
            <a:spLocks noGrp="1"/>
          </p:cNvSpPr>
          <p:nvPr>
            <p:ph idx="1"/>
          </p:nvPr>
        </p:nvSpPr>
        <p:spPr/>
        <p:txBody>
          <a:bodyPr anchor="ctr"/>
          <a:lstStyle/>
          <a:p>
            <a:pPr marL="0" indent="0" algn="ctr" eaLnBrk="1" hangingPunct="1">
              <a:lnSpc>
                <a:spcPct val="150000"/>
              </a:lnSpc>
              <a:buNone/>
            </a:pPr>
            <a:r>
              <a:rPr lang="de-DE" altLang="de-DE" sz="3200" dirty="0" smtClean="0"/>
              <a:t>Klartext-/Geheimtextalphabet</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15</a:t>
            </a:fld>
            <a:endParaRPr lang="de-DE" altLang="en-US" dirty="0"/>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191646614"/>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Grundbegriffe</a:t>
            </a:r>
            <a:endParaRPr lang="de-DE" dirty="0"/>
          </a:p>
        </p:txBody>
      </p:sp>
      <p:sp>
        <p:nvSpPr>
          <p:cNvPr id="9" name="Inhaltsplatzhalter 8"/>
          <p:cNvSpPr>
            <a:spLocks noGrp="1"/>
          </p:cNvSpPr>
          <p:nvPr>
            <p:ph idx="1"/>
          </p:nvPr>
        </p:nvSpPr>
        <p:spPr/>
        <p:txBody>
          <a:bodyPr anchor="ctr"/>
          <a:lstStyle/>
          <a:p>
            <a:pPr marL="0" indent="0" algn="ctr" eaLnBrk="1" hangingPunct="1">
              <a:lnSpc>
                <a:spcPct val="150000"/>
              </a:lnSpc>
              <a:buNone/>
            </a:pPr>
            <a:r>
              <a:rPr lang="de-DE" altLang="de-DE" sz="3200" dirty="0" smtClean="0"/>
              <a:t>Schlüssel</a:t>
            </a:r>
            <a:endParaRPr lang="de-DE" altLang="de-DE" sz="3200" dirty="0"/>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16</a:t>
            </a:fld>
            <a:endParaRPr lang="de-DE" altLang="en-US" dirty="0"/>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301498324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Stationsbetrieb</a:t>
            </a:r>
            <a:endParaRPr lang="de-DE" dirty="0"/>
          </a:p>
        </p:txBody>
      </p:sp>
      <p:sp>
        <p:nvSpPr>
          <p:cNvPr id="9" name="Inhaltsplatzhalter 8"/>
          <p:cNvSpPr>
            <a:spLocks noGrp="1"/>
          </p:cNvSpPr>
          <p:nvPr>
            <p:ph idx="1"/>
          </p:nvPr>
        </p:nvSpPr>
        <p:spPr/>
        <p:txBody>
          <a:bodyPr anchor="t"/>
          <a:lstStyle/>
          <a:p>
            <a:pPr marL="0" indent="0" eaLnBrk="1" hangingPunct="1">
              <a:lnSpc>
                <a:spcPct val="150000"/>
              </a:lnSpc>
              <a:buNone/>
            </a:pPr>
            <a:r>
              <a:rPr lang="de-DE" altLang="de-DE" sz="3200" dirty="0"/>
              <a:t>Station 1: </a:t>
            </a:r>
            <a:r>
              <a:rPr lang="de-DE" altLang="de-DE" sz="3200" dirty="0" err="1" smtClean="0"/>
              <a:t>Skytale</a:t>
            </a:r>
            <a:r>
              <a:rPr lang="de-DE" altLang="de-DE" sz="3200" dirty="0" smtClean="0"/>
              <a:t> und </a:t>
            </a:r>
            <a:r>
              <a:rPr lang="de-DE" altLang="de-DE" sz="3200" cap="small" dirty="0" err="1" smtClean="0"/>
              <a:t>Fleißner</a:t>
            </a:r>
            <a:r>
              <a:rPr lang="de-DE" altLang="de-DE" sz="3200" dirty="0" smtClean="0"/>
              <a:t>-Schablone</a:t>
            </a:r>
            <a:endParaRPr lang="de-DE" altLang="de-DE" sz="3200" dirty="0"/>
          </a:p>
          <a:p>
            <a:pPr marL="0" indent="0" eaLnBrk="1" hangingPunct="1">
              <a:lnSpc>
                <a:spcPct val="150000"/>
              </a:lnSpc>
              <a:buNone/>
            </a:pPr>
            <a:r>
              <a:rPr lang="de-DE" altLang="de-DE" sz="3200" dirty="0"/>
              <a:t>Station 2: </a:t>
            </a:r>
            <a:r>
              <a:rPr lang="de-DE" altLang="de-DE" sz="3200" cap="small" dirty="0"/>
              <a:t>Caesar</a:t>
            </a:r>
            <a:r>
              <a:rPr lang="de-DE" altLang="de-DE" sz="3200" dirty="0"/>
              <a:t> und Co. </a:t>
            </a:r>
          </a:p>
          <a:p>
            <a:pPr marL="0" indent="0" eaLnBrk="1" hangingPunct="1">
              <a:lnSpc>
                <a:spcPct val="150000"/>
              </a:lnSpc>
              <a:buNone/>
            </a:pPr>
            <a:r>
              <a:rPr lang="de-DE" altLang="de-DE" sz="3200" dirty="0"/>
              <a:t>Station 3: </a:t>
            </a:r>
            <a:r>
              <a:rPr lang="de-DE" altLang="de-DE" sz="3200" cap="small" dirty="0" err="1"/>
              <a:t>Polybios</a:t>
            </a:r>
            <a:r>
              <a:rPr lang="de-DE" altLang="de-DE" sz="3200" dirty="0"/>
              <a:t> und </a:t>
            </a:r>
            <a:r>
              <a:rPr lang="de-DE" altLang="de-DE" sz="3200" cap="small" dirty="0" err="1" smtClean="0"/>
              <a:t>Playfair</a:t>
            </a:r>
            <a:endParaRPr lang="de-DE" altLang="de-DE" sz="3200" cap="small" dirty="0" smtClean="0"/>
          </a:p>
          <a:p>
            <a:pPr marL="0" indent="0" eaLnBrk="1" hangingPunct="1">
              <a:lnSpc>
                <a:spcPct val="150000"/>
              </a:lnSpc>
              <a:buNone/>
            </a:pPr>
            <a:r>
              <a:rPr lang="de-DE" altLang="de-DE" sz="3200" dirty="0" smtClean="0"/>
              <a:t>Station </a:t>
            </a:r>
            <a:r>
              <a:rPr lang="de-DE" altLang="de-DE" sz="3200" dirty="0"/>
              <a:t>4: </a:t>
            </a:r>
            <a:r>
              <a:rPr lang="de-DE" altLang="de-DE" sz="3200" cap="small" dirty="0" err="1" smtClean="0"/>
              <a:t>Vigenère</a:t>
            </a:r>
            <a:r>
              <a:rPr lang="de-DE" altLang="de-DE" sz="3200" dirty="0" smtClean="0"/>
              <a:t> </a:t>
            </a:r>
            <a:r>
              <a:rPr lang="de-DE" altLang="de-DE" sz="3200" dirty="0"/>
              <a:t>und </a:t>
            </a:r>
            <a:r>
              <a:rPr lang="de-DE" altLang="de-DE" sz="3200" dirty="0" smtClean="0"/>
              <a:t>100 % (erst nach 2)</a:t>
            </a:r>
          </a:p>
          <a:p>
            <a:pPr marL="0" indent="0" eaLnBrk="1" hangingPunct="1">
              <a:lnSpc>
                <a:spcPct val="150000"/>
              </a:lnSpc>
              <a:buNone/>
            </a:pPr>
            <a:r>
              <a:rPr lang="de-DE" altLang="de-DE" sz="3200" dirty="0" smtClean="0"/>
              <a:t>Station </a:t>
            </a:r>
            <a:r>
              <a:rPr lang="de-DE" altLang="de-DE" sz="3200" dirty="0"/>
              <a:t>5: </a:t>
            </a:r>
            <a:r>
              <a:rPr lang="de-DE" altLang="de-DE" sz="3200" dirty="0" smtClean="0"/>
              <a:t>Enigma </a:t>
            </a:r>
            <a:r>
              <a:rPr lang="de-DE" altLang="de-DE" sz="3200" dirty="0" smtClean="0"/>
              <a:t>(nur für Freaks!)</a:t>
            </a:r>
            <a:endParaRPr lang="de-DE" altLang="de-DE" sz="3200" dirty="0"/>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17</a:t>
            </a:fld>
            <a:endParaRPr lang="de-DE" altLang="en-US" dirty="0"/>
          </a:p>
        </p:txBody>
      </p:sp>
      <p:cxnSp>
        <p:nvCxnSpPr>
          <p:cNvPr id="3" name="Gerade Verbindung 2"/>
          <p:cNvCxnSpPr/>
          <p:nvPr/>
        </p:nvCxnSpPr>
        <p:spPr bwMode="auto">
          <a:xfrm>
            <a:off x="179388" y="4297660"/>
            <a:ext cx="8424936" cy="0"/>
          </a:xfrm>
          <a:prstGeom prst="line">
            <a:avLst/>
          </a:prstGeom>
          <a:ln/>
          <a:extLst/>
        </p:spPr>
        <p:style>
          <a:lnRef idx="2">
            <a:schemeClr val="accent1"/>
          </a:lnRef>
          <a:fillRef idx="0">
            <a:schemeClr val="accent1"/>
          </a:fillRef>
          <a:effectRef idx="1">
            <a:schemeClr val="accent1"/>
          </a:effectRef>
          <a:fontRef idx="minor">
            <a:schemeClr val="tx1"/>
          </a:fontRef>
        </p:style>
      </p:cxnSp>
      <p:cxnSp>
        <p:nvCxnSpPr>
          <p:cNvPr id="7" name="Gerade Verbindung 6"/>
          <p:cNvCxnSpPr/>
          <p:nvPr/>
        </p:nvCxnSpPr>
        <p:spPr bwMode="auto">
          <a:xfrm>
            <a:off x="179388" y="3505572"/>
            <a:ext cx="8424936" cy="0"/>
          </a:xfrm>
          <a:prstGeom prst="line">
            <a:avLst/>
          </a:prstGeom>
          <a:ln/>
          <a:extLst/>
        </p:spPr>
        <p:style>
          <a:lnRef idx="2">
            <a:schemeClr val="accent1"/>
          </a:lnRef>
          <a:fillRef idx="0">
            <a:schemeClr val="accent1"/>
          </a:fillRef>
          <a:effectRef idx="1">
            <a:schemeClr val="accent1"/>
          </a:effectRef>
          <a:fontRef idx="minor">
            <a:schemeClr val="tx1"/>
          </a:fontRef>
        </p:style>
      </p:cxn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282170674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nvSpPr>
        <p:spPr bwMode="auto">
          <a:xfrm>
            <a:off x="381000" y="127000"/>
            <a:ext cx="8458200" cy="666750"/>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anchor="b"/>
          <a:lstStyle/>
          <a:p>
            <a:pPr algn="ctr" eaLnBrk="0" hangingPunct="0"/>
            <a:r>
              <a:rPr lang="de-DE" altLang="de-DE" dirty="0">
                <a:solidFill>
                  <a:srgbClr val="000000"/>
                </a:solidFill>
                <a:latin typeface="+mn-lt"/>
              </a:rPr>
              <a:t>Geheime Kommunikation</a:t>
            </a:r>
          </a:p>
          <a:p>
            <a:pPr algn="ctr" eaLnBrk="0" hangingPunct="0"/>
            <a:r>
              <a:rPr lang="de-DE" altLang="de-DE" sz="1600" dirty="0">
                <a:solidFill>
                  <a:srgbClr val="000000"/>
                </a:solidFill>
                <a:latin typeface="+mn-lt"/>
              </a:rPr>
              <a:t>von Julius Caesar bis </a:t>
            </a:r>
            <a:r>
              <a:rPr lang="de-DE" altLang="de-DE" sz="1600" dirty="0" smtClean="0">
                <a:solidFill>
                  <a:srgbClr val="000000"/>
                </a:solidFill>
                <a:latin typeface="+mn-lt"/>
              </a:rPr>
              <a:t>ca. 1950</a:t>
            </a:r>
            <a:endParaRPr lang="de-DE" altLang="de-DE" sz="1600" dirty="0">
              <a:solidFill>
                <a:srgbClr val="000000"/>
              </a:solidFill>
              <a:latin typeface="+mn-lt"/>
            </a:endParaRPr>
          </a:p>
        </p:txBody>
      </p:sp>
      <p:sp>
        <p:nvSpPr>
          <p:cNvPr id="2053" name="Rectangle 5"/>
          <p:cNvSpPr>
            <a:spLocks noChangeArrowheads="1"/>
          </p:cNvSpPr>
          <p:nvPr/>
        </p:nvSpPr>
        <p:spPr bwMode="auto">
          <a:xfrm>
            <a:off x="4186239" y="913284"/>
            <a:ext cx="1487074" cy="523220"/>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b="1" dirty="0">
                <a:solidFill>
                  <a:srgbClr val="000000"/>
                </a:solidFill>
                <a:latin typeface="Trebuchet MS" pitchFamily="34" charset="0"/>
              </a:rPr>
              <a:t>Geheime </a:t>
            </a:r>
            <a:br>
              <a:rPr lang="de-DE" altLang="de-DE" sz="1400" b="1" dirty="0">
                <a:solidFill>
                  <a:srgbClr val="000000"/>
                </a:solidFill>
                <a:latin typeface="Trebuchet MS" pitchFamily="34" charset="0"/>
              </a:rPr>
            </a:br>
            <a:r>
              <a:rPr lang="de-DE" altLang="de-DE" sz="1400" b="1" dirty="0">
                <a:solidFill>
                  <a:srgbClr val="000000"/>
                </a:solidFill>
                <a:latin typeface="Trebuchet MS" pitchFamily="34" charset="0"/>
              </a:rPr>
              <a:t>Kommunikation</a:t>
            </a:r>
          </a:p>
        </p:txBody>
      </p:sp>
      <p:grpSp>
        <p:nvGrpSpPr>
          <p:cNvPr id="2077" name="Group 29"/>
          <p:cNvGrpSpPr>
            <a:grpSpLocks/>
          </p:cNvGrpSpPr>
          <p:nvPr/>
        </p:nvGrpSpPr>
        <p:grpSpPr bwMode="auto">
          <a:xfrm>
            <a:off x="2800351" y="1472405"/>
            <a:ext cx="2003425" cy="587375"/>
            <a:chOff x="1764" y="1296"/>
            <a:chExt cx="1262" cy="444"/>
          </a:xfrm>
        </p:grpSpPr>
        <p:sp>
          <p:nvSpPr>
            <p:cNvPr id="2055" name="Rectangle 7"/>
            <p:cNvSpPr>
              <a:spLocks noChangeArrowheads="1"/>
            </p:cNvSpPr>
            <p:nvPr/>
          </p:nvSpPr>
          <p:spPr bwMode="auto">
            <a:xfrm>
              <a:off x="1764" y="1344"/>
              <a:ext cx="894" cy="396"/>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dirty="0" err="1">
                  <a:solidFill>
                    <a:srgbClr val="000000"/>
                  </a:solidFill>
                  <a:latin typeface="Trebuchet MS" pitchFamily="34" charset="0"/>
                </a:rPr>
                <a:t>Steganographie</a:t>
              </a:r>
              <a:endParaRPr lang="de-DE" altLang="de-DE" sz="1400" dirty="0">
                <a:solidFill>
                  <a:srgbClr val="000000"/>
                </a:solidFill>
                <a:latin typeface="Trebuchet MS" pitchFamily="34" charset="0"/>
              </a:endParaRPr>
            </a:p>
            <a:p>
              <a:pPr algn="ctr" eaLnBrk="0" hangingPunct="0"/>
              <a:r>
                <a:rPr lang="de-DE" altLang="de-DE" sz="1400" dirty="0">
                  <a:solidFill>
                    <a:srgbClr val="000000"/>
                  </a:solidFill>
                  <a:latin typeface="Trebuchet MS" pitchFamily="34" charset="0"/>
                </a:rPr>
                <a:t>(verstecken)</a:t>
              </a:r>
            </a:p>
          </p:txBody>
        </p:sp>
        <p:sp>
          <p:nvSpPr>
            <p:cNvPr id="2057" name="Line 9"/>
            <p:cNvSpPr>
              <a:spLocks noChangeShapeType="1"/>
            </p:cNvSpPr>
            <p:nvPr/>
          </p:nvSpPr>
          <p:spPr bwMode="auto">
            <a:xfrm flipH="1">
              <a:off x="2637" y="1296"/>
              <a:ext cx="389" cy="14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de-DE">
                <a:solidFill>
                  <a:srgbClr val="000000"/>
                </a:solidFill>
              </a:endParaRPr>
            </a:p>
          </p:txBody>
        </p:sp>
      </p:grpSp>
      <p:grpSp>
        <p:nvGrpSpPr>
          <p:cNvPr id="2078" name="Group 30"/>
          <p:cNvGrpSpPr>
            <a:grpSpLocks/>
          </p:cNvGrpSpPr>
          <p:nvPr/>
        </p:nvGrpSpPr>
        <p:grpSpPr bwMode="auto">
          <a:xfrm>
            <a:off x="4876800" y="1472405"/>
            <a:ext cx="1922463" cy="587375"/>
            <a:chOff x="3072" y="1296"/>
            <a:chExt cx="1211" cy="444"/>
          </a:xfrm>
        </p:grpSpPr>
        <p:sp>
          <p:nvSpPr>
            <p:cNvPr id="2056" name="Rectangle 8"/>
            <p:cNvSpPr>
              <a:spLocks noChangeArrowheads="1"/>
            </p:cNvSpPr>
            <p:nvPr/>
          </p:nvSpPr>
          <p:spPr bwMode="auto">
            <a:xfrm>
              <a:off x="3417" y="1344"/>
              <a:ext cx="866" cy="396"/>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b="1">
                  <a:solidFill>
                    <a:srgbClr val="000000"/>
                  </a:solidFill>
                  <a:latin typeface="Trebuchet MS" pitchFamily="34" charset="0"/>
                </a:rPr>
                <a:t>Kryptographie</a:t>
              </a:r>
              <a:r>
                <a:rPr lang="de-DE" altLang="de-DE" sz="1400">
                  <a:solidFill>
                    <a:srgbClr val="000000"/>
                  </a:solidFill>
                  <a:latin typeface="Trebuchet MS" pitchFamily="34" charset="0"/>
                </a:rPr>
                <a:t/>
              </a:r>
              <a:br>
                <a:rPr lang="de-DE" altLang="de-DE" sz="1400">
                  <a:solidFill>
                    <a:srgbClr val="000000"/>
                  </a:solidFill>
                  <a:latin typeface="Trebuchet MS" pitchFamily="34" charset="0"/>
                </a:rPr>
              </a:br>
              <a:r>
                <a:rPr lang="de-DE" altLang="de-DE" sz="1400">
                  <a:solidFill>
                    <a:srgbClr val="000000"/>
                  </a:solidFill>
                  <a:latin typeface="Trebuchet MS" pitchFamily="34" charset="0"/>
                </a:rPr>
                <a:t>(verschlüsseln)</a:t>
              </a:r>
            </a:p>
          </p:txBody>
        </p:sp>
        <p:sp>
          <p:nvSpPr>
            <p:cNvPr id="2058" name="Line 10"/>
            <p:cNvSpPr>
              <a:spLocks noChangeShapeType="1"/>
            </p:cNvSpPr>
            <p:nvPr/>
          </p:nvSpPr>
          <p:spPr bwMode="auto">
            <a:xfrm>
              <a:off x="3072" y="1296"/>
              <a:ext cx="389" cy="14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de-DE">
                <a:solidFill>
                  <a:srgbClr val="000000"/>
                </a:solidFill>
              </a:endParaRPr>
            </a:p>
          </p:txBody>
        </p:sp>
      </p:grpSp>
      <p:grpSp>
        <p:nvGrpSpPr>
          <p:cNvPr id="2079" name="Group 31"/>
          <p:cNvGrpSpPr>
            <a:grpSpLocks/>
          </p:cNvGrpSpPr>
          <p:nvPr/>
        </p:nvGrpSpPr>
        <p:grpSpPr bwMode="auto">
          <a:xfrm>
            <a:off x="4296568" y="2059780"/>
            <a:ext cx="1778001" cy="498740"/>
            <a:chOff x="2658" y="1680"/>
            <a:chExt cx="1120" cy="377"/>
          </a:xfrm>
        </p:grpSpPr>
        <p:sp>
          <p:nvSpPr>
            <p:cNvPr id="2060" name="Rectangle 12"/>
            <p:cNvSpPr>
              <a:spLocks noChangeArrowheads="1"/>
            </p:cNvSpPr>
            <p:nvPr/>
          </p:nvSpPr>
          <p:spPr bwMode="auto">
            <a:xfrm>
              <a:off x="2658" y="1824"/>
              <a:ext cx="751" cy="233"/>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b="1">
                  <a:solidFill>
                    <a:srgbClr val="000000"/>
                  </a:solidFill>
                  <a:latin typeface="Trebuchet MS" pitchFamily="34" charset="0"/>
                </a:rPr>
                <a:t>Substitution</a:t>
              </a:r>
            </a:p>
          </p:txBody>
        </p:sp>
        <p:sp>
          <p:nvSpPr>
            <p:cNvPr id="2062" name="Line 14"/>
            <p:cNvSpPr>
              <a:spLocks noChangeShapeType="1"/>
            </p:cNvSpPr>
            <p:nvPr/>
          </p:nvSpPr>
          <p:spPr bwMode="auto">
            <a:xfrm flipH="1">
              <a:off x="3130" y="1680"/>
              <a:ext cx="648" cy="14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de-DE">
                <a:solidFill>
                  <a:srgbClr val="000000"/>
                </a:solidFill>
              </a:endParaRPr>
            </a:p>
          </p:txBody>
        </p:sp>
      </p:grpSp>
      <p:grpSp>
        <p:nvGrpSpPr>
          <p:cNvPr id="2080" name="Group 32"/>
          <p:cNvGrpSpPr>
            <a:grpSpLocks/>
          </p:cNvGrpSpPr>
          <p:nvPr/>
        </p:nvGrpSpPr>
        <p:grpSpPr bwMode="auto">
          <a:xfrm>
            <a:off x="6111875" y="2059780"/>
            <a:ext cx="1501775" cy="435240"/>
            <a:chOff x="3850" y="1680"/>
            <a:chExt cx="946" cy="329"/>
          </a:xfrm>
        </p:grpSpPr>
        <p:sp>
          <p:nvSpPr>
            <p:cNvPr id="2061" name="Line 13"/>
            <p:cNvSpPr>
              <a:spLocks noChangeShapeType="1"/>
            </p:cNvSpPr>
            <p:nvPr/>
          </p:nvSpPr>
          <p:spPr bwMode="auto">
            <a:xfrm>
              <a:off x="3850" y="1680"/>
              <a:ext cx="708" cy="9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de-DE">
                <a:solidFill>
                  <a:srgbClr val="000000"/>
                </a:solidFill>
              </a:endParaRPr>
            </a:p>
          </p:txBody>
        </p:sp>
        <p:sp>
          <p:nvSpPr>
            <p:cNvPr id="2063" name="Rectangle 15"/>
            <p:cNvSpPr>
              <a:spLocks noChangeArrowheads="1"/>
            </p:cNvSpPr>
            <p:nvPr/>
          </p:nvSpPr>
          <p:spPr bwMode="auto">
            <a:xfrm>
              <a:off x="4016" y="1776"/>
              <a:ext cx="780" cy="233"/>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a:solidFill>
                    <a:srgbClr val="000000"/>
                  </a:solidFill>
                  <a:latin typeface="Trebuchet MS" pitchFamily="34" charset="0"/>
                </a:rPr>
                <a:t>Transposition</a:t>
              </a:r>
            </a:p>
          </p:txBody>
        </p:sp>
      </p:grpSp>
      <p:grpSp>
        <p:nvGrpSpPr>
          <p:cNvPr id="2081" name="Group 33"/>
          <p:cNvGrpSpPr>
            <a:grpSpLocks/>
          </p:cNvGrpSpPr>
          <p:nvPr/>
        </p:nvGrpSpPr>
        <p:grpSpPr bwMode="auto">
          <a:xfrm>
            <a:off x="3090865" y="2516078"/>
            <a:ext cx="1976438" cy="777875"/>
            <a:chOff x="1960" y="2016"/>
            <a:chExt cx="1245" cy="588"/>
          </a:xfrm>
        </p:grpSpPr>
        <p:sp>
          <p:nvSpPr>
            <p:cNvPr id="2066" name="Rectangle 18"/>
            <p:cNvSpPr>
              <a:spLocks noChangeArrowheads="1"/>
            </p:cNvSpPr>
            <p:nvPr/>
          </p:nvSpPr>
          <p:spPr bwMode="auto">
            <a:xfrm>
              <a:off x="1960" y="2208"/>
              <a:ext cx="1245" cy="396"/>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b="1">
                  <a:solidFill>
                    <a:srgbClr val="000000"/>
                  </a:solidFill>
                  <a:latin typeface="Trebuchet MS" pitchFamily="34" charset="0"/>
                </a:rPr>
                <a:t>Chiffrierung</a:t>
              </a:r>
            </a:p>
            <a:p>
              <a:pPr algn="ctr" eaLnBrk="0" hangingPunct="0"/>
              <a:r>
                <a:rPr lang="de-DE" altLang="de-DE" sz="1400">
                  <a:solidFill>
                    <a:srgbClr val="000000"/>
                  </a:solidFill>
                  <a:latin typeface="Trebuchet MS" pitchFamily="34" charset="0"/>
                </a:rPr>
                <a:t>(Buchstaben ersetzen)</a:t>
              </a:r>
            </a:p>
          </p:txBody>
        </p:sp>
        <p:sp>
          <p:nvSpPr>
            <p:cNvPr id="2067" name="Line 19"/>
            <p:cNvSpPr>
              <a:spLocks noChangeShapeType="1"/>
            </p:cNvSpPr>
            <p:nvPr/>
          </p:nvSpPr>
          <p:spPr bwMode="auto">
            <a:xfrm flipH="1">
              <a:off x="2691" y="2016"/>
              <a:ext cx="501" cy="19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de-DE">
                <a:solidFill>
                  <a:srgbClr val="000000"/>
                </a:solidFill>
              </a:endParaRPr>
            </a:p>
          </p:txBody>
        </p:sp>
      </p:grpSp>
      <p:grpSp>
        <p:nvGrpSpPr>
          <p:cNvPr id="2082" name="Group 34"/>
          <p:cNvGrpSpPr>
            <a:grpSpLocks/>
          </p:cNvGrpSpPr>
          <p:nvPr/>
        </p:nvGrpSpPr>
        <p:grpSpPr bwMode="auto">
          <a:xfrm>
            <a:off x="5053012" y="2517879"/>
            <a:ext cx="2043113" cy="777875"/>
            <a:chOff x="3192" y="2016"/>
            <a:chExt cx="1287" cy="588"/>
          </a:xfrm>
        </p:grpSpPr>
        <p:sp>
          <p:nvSpPr>
            <p:cNvPr id="2065" name="Rectangle 17"/>
            <p:cNvSpPr>
              <a:spLocks noChangeArrowheads="1"/>
            </p:cNvSpPr>
            <p:nvPr/>
          </p:nvSpPr>
          <p:spPr bwMode="auto">
            <a:xfrm>
              <a:off x="3460" y="2208"/>
              <a:ext cx="1019" cy="396"/>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dirty="0">
                  <a:solidFill>
                    <a:srgbClr val="000000"/>
                  </a:solidFill>
                  <a:latin typeface="Trebuchet MS" pitchFamily="34" charset="0"/>
                </a:rPr>
                <a:t>Codierung</a:t>
              </a:r>
            </a:p>
            <a:p>
              <a:pPr algn="ctr" eaLnBrk="0" hangingPunct="0"/>
              <a:r>
                <a:rPr lang="de-DE" altLang="de-DE" sz="1400" dirty="0">
                  <a:solidFill>
                    <a:srgbClr val="000000"/>
                  </a:solidFill>
                  <a:latin typeface="Trebuchet MS" pitchFamily="34" charset="0"/>
                </a:rPr>
                <a:t>(Wörter ersetzen)</a:t>
              </a:r>
            </a:p>
          </p:txBody>
        </p:sp>
        <p:sp>
          <p:nvSpPr>
            <p:cNvPr id="2068" name="Line 20"/>
            <p:cNvSpPr>
              <a:spLocks noChangeShapeType="1"/>
            </p:cNvSpPr>
            <p:nvPr/>
          </p:nvSpPr>
          <p:spPr bwMode="auto">
            <a:xfrm>
              <a:off x="3192" y="2016"/>
              <a:ext cx="502" cy="19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de-DE">
                <a:solidFill>
                  <a:srgbClr val="000000"/>
                </a:solidFill>
              </a:endParaRPr>
            </a:p>
          </p:txBody>
        </p:sp>
      </p:grpSp>
      <p:grpSp>
        <p:nvGrpSpPr>
          <p:cNvPr id="2083" name="Group 35"/>
          <p:cNvGrpSpPr>
            <a:grpSpLocks/>
          </p:cNvGrpSpPr>
          <p:nvPr/>
        </p:nvGrpSpPr>
        <p:grpSpPr bwMode="auto">
          <a:xfrm>
            <a:off x="450851" y="3295386"/>
            <a:ext cx="3286125" cy="1038490"/>
            <a:chOff x="284" y="2491"/>
            <a:chExt cx="2070" cy="785"/>
          </a:xfrm>
        </p:grpSpPr>
        <p:sp>
          <p:nvSpPr>
            <p:cNvPr id="2070" name="Rectangle 22"/>
            <p:cNvSpPr>
              <a:spLocks noChangeArrowheads="1"/>
            </p:cNvSpPr>
            <p:nvPr/>
          </p:nvSpPr>
          <p:spPr bwMode="auto">
            <a:xfrm>
              <a:off x="284" y="2880"/>
              <a:ext cx="1254" cy="396"/>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b="1">
                  <a:solidFill>
                    <a:srgbClr val="000000"/>
                  </a:solidFill>
                  <a:latin typeface="Trebuchet MS" pitchFamily="34" charset="0"/>
                </a:rPr>
                <a:t>Monoalphabetisch</a:t>
              </a:r>
              <a:br>
                <a:rPr lang="de-DE" altLang="de-DE" sz="1400" b="1">
                  <a:solidFill>
                    <a:srgbClr val="000000"/>
                  </a:solidFill>
                  <a:latin typeface="Trebuchet MS" pitchFamily="34" charset="0"/>
                </a:rPr>
              </a:br>
              <a:r>
                <a:rPr lang="de-DE" altLang="de-DE" sz="1400">
                  <a:solidFill>
                    <a:srgbClr val="000000"/>
                  </a:solidFill>
                  <a:latin typeface="Trebuchet MS" pitchFamily="34" charset="0"/>
                </a:rPr>
                <a:t>(Captain Kidd, Caesar)</a:t>
              </a:r>
            </a:p>
          </p:txBody>
        </p:sp>
        <p:sp>
          <p:nvSpPr>
            <p:cNvPr id="2072" name="Line 24"/>
            <p:cNvSpPr>
              <a:spLocks noChangeShapeType="1"/>
            </p:cNvSpPr>
            <p:nvPr/>
          </p:nvSpPr>
          <p:spPr bwMode="auto">
            <a:xfrm flipH="1">
              <a:off x="970" y="2491"/>
              <a:ext cx="1384" cy="36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de-DE">
                <a:solidFill>
                  <a:srgbClr val="000000"/>
                </a:solidFill>
              </a:endParaRPr>
            </a:p>
          </p:txBody>
        </p:sp>
      </p:grpSp>
      <p:grpSp>
        <p:nvGrpSpPr>
          <p:cNvPr id="2085" name="Group 37"/>
          <p:cNvGrpSpPr>
            <a:grpSpLocks/>
          </p:cNvGrpSpPr>
          <p:nvPr/>
        </p:nvGrpSpPr>
        <p:grpSpPr bwMode="auto">
          <a:xfrm>
            <a:off x="3962402" y="3295953"/>
            <a:ext cx="3642304" cy="1034342"/>
            <a:chOff x="2482" y="2523"/>
            <a:chExt cx="1364" cy="723"/>
          </a:xfrm>
        </p:grpSpPr>
        <p:sp>
          <p:nvSpPr>
            <p:cNvPr id="2073" name="Line 25"/>
            <p:cNvSpPr>
              <a:spLocks noChangeShapeType="1"/>
            </p:cNvSpPr>
            <p:nvPr/>
          </p:nvSpPr>
          <p:spPr bwMode="auto">
            <a:xfrm>
              <a:off x="2482" y="2523"/>
              <a:ext cx="1312" cy="33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de-DE">
                <a:solidFill>
                  <a:srgbClr val="000000"/>
                </a:solidFill>
              </a:endParaRPr>
            </a:p>
          </p:txBody>
        </p:sp>
        <p:sp>
          <p:nvSpPr>
            <p:cNvPr id="2074" name="Rectangle 26"/>
            <p:cNvSpPr>
              <a:spLocks noChangeArrowheads="1"/>
            </p:cNvSpPr>
            <p:nvPr/>
          </p:nvSpPr>
          <p:spPr bwMode="auto">
            <a:xfrm>
              <a:off x="3364" y="2880"/>
              <a:ext cx="482" cy="366"/>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b="1">
                  <a:solidFill>
                    <a:srgbClr val="000000"/>
                  </a:solidFill>
                  <a:latin typeface="Trebuchet MS" pitchFamily="34" charset="0"/>
                </a:rPr>
                <a:t>one time pad</a:t>
              </a:r>
              <a:br>
                <a:rPr lang="de-DE" altLang="de-DE" sz="1400" b="1">
                  <a:solidFill>
                    <a:srgbClr val="000000"/>
                  </a:solidFill>
                  <a:latin typeface="Trebuchet MS" pitchFamily="34" charset="0"/>
                </a:rPr>
              </a:br>
              <a:endParaRPr lang="de-DE" altLang="de-DE" sz="1400" b="1">
                <a:solidFill>
                  <a:srgbClr val="000000"/>
                </a:solidFill>
                <a:latin typeface="Trebuchet MS" pitchFamily="34" charset="0"/>
              </a:endParaRPr>
            </a:p>
          </p:txBody>
        </p:sp>
      </p:grpSp>
      <p:grpSp>
        <p:nvGrpSpPr>
          <p:cNvPr id="2084" name="Group 36"/>
          <p:cNvGrpSpPr>
            <a:grpSpLocks/>
          </p:cNvGrpSpPr>
          <p:nvPr/>
        </p:nvGrpSpPr>
        <p:grpSpPr bwMode="auto">
          <a:xfrm>
            <a:off x="2638425" y="3295386"/>
            <a:ext cx="1720850" cy="1038490"/>
            <a:chOff x="1662" y="2491"/>
            <a:chExt cx="1084" cy="785"/>
          </a:xfrm>
        </p:grpSpPr>
        <p:sp>
          <p:nvSpPr>
            <p:cNvPr id="2071" name="Rectangle 23"/>
            <p:cNvSpPr>
              <a:spLocks noChangeArrowheads="1"/>
            </p:cNvSpPr>
            <p:nvPr/>
          </p:nvSpPr>
          <p:spPr bwMode="auto">
            <a:xfrm>
              <a:off x="1662" y="2880"/>
              <a:ext cx="1084" cy="396"/>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wrap="none">
              <a:spAutoFit/>
            </a:bodyPr>
            <a:lstStyle/>
            <a:p>
              <a:pPr algn="ctr" eaLnBrk="0" hangingPunct="0"/>
              <a:r>
                <a:rPr lang="de-DE" altLang="de-DE" sz="1400" b="1">
                  <a:solidFill>
                    <a:srgbClr val="000000"/>
                  </a:solidFill>
                  <a:latin typeface="Trebuchet MS" pitchFamily="34" charset="0"/>
                </a:rPr>
                <a:t>Polyalphabetisch</a:t>
              </a:r>
              <a:br>
                <a:rPr lang="de-DE" altLang="de-DE" sz="1400" b="1">
                  <a:solidFill>
                    <a:srgbClr val="000000"/>
                  </a:solidFill>
                  <a:latin typeface="Trebuchet MS" pitchFamily="34" charset="0"/>
                </a:rPr>
              </a:br>
              <a:r>
                <a:rPr lang="de-DE" altLang="de-DE" sz="1400">
                  <a:solidFill>
                    <a:srgbClr val="000000"/>
                  </a:solidFill>
                  <a:latin typeface="Trebuchet MS" pitchFamily="34" charset="0"/>
                </a:rPr>
                <a:t>(Vigenère, Enigma)</a:t>
              </a:r>
            </a:p>
          </p:txBody>
        </p:sp>
        <p:sp>
          <p:nvSpPr>
            <p:cNvPr id="2075" name="Line 27"/>
            <p:cNvSpPr>
              <a:spLocks noChangeShapeType="1"/>
            </p:cNvSpPr>
            <p:nvPr/>
          </p:nvSpPr>
          <p:spPr bwMode="auto">
            <a:xfrm flipH="1">
              <a:off x="2410" y="2491"/>
              <a:ext cx="0" cy="41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de-DE">
                <a:solidFill>
                  <a:srgbClr val="000000"/>
                </a:solidFill>
              </a:endParaRPr>
            </a:p>
          </p:txBody>
        </p:sp>
      </p:grpSp>
      <p:pic>
        <p:nvPicPr>
          <p:cNvPr id="2086" name="Picture 38" descr="steg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6091" y="1867375"/>
            <a:ext cx="1609725" cy="1055688"/>
          </a:xfrm>
          <a:prstGeom prst="rect">
            <a:avLst/>
          </a:prstGeom>
          <a:noFill/>
          <a:extLst>
            <a:ext uri="{909E8E84-426E-40DD-AFC4-6F175D3DCCD1}">
              <a14:hiddenFill xmlns:a14="http://schemas.microsoft.com/office/drawing/2010/main">
                <a:solidFill>
                  <a:srgbClr val="FFFFFF"/>
                </a:solidFill>
              </a14:hiddenFill>
            </a:ext>
          </a:extLst>
        </p:spPr>
      </p:pic>
      <p:pic>
        <p:nvPicPr>
          <p:cNvPr id="2088" name="Picture 40" descr="Skyta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1535905"/>
            <a:ext cx="1638300" cy="690563"/>
          </a:xfrm>
          <a:prstGeom prst="rect">
            <a:avLst/>
          </a:prstGeom>
          <a:noFill/>
          <a:extLst>
            <a:ext uri="{909E8E84-426E-40DD-AFC4-6F175D3DCCD1}">
              <a14:hiddenFill xmlns:a14="http://schemas.microsoft.com/office/drawing/2010/main">
                <a:solidFill>
                  <a:srgbClr val="FFFFFF"/>
                </a:solidFill>
              </a14:hiddenFill>
            </a:ext>
          </a:extLst>
        </p:spPr>
      </p:pic>
      <p:pic>
        <p:nvPicPr>
          <p:cNvPr id="2090" name="Picture 42" descr="kist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688" y="4369593"/>
            <a:ext cx="1152525" cy="896938"/>
          </a:xfrm>
          <a:prstGeom prst="rect">
            <a:avLst/>
          </a:prstGeom>
          <a:noFill/>
          <a:extLst>
            <a:ext uri="{909E8E84-426E-40DD-AFC4-6F175D3DCCD1}">
              <a14:hiddenFill xmlns:a14="http://schemas.microsoft.com/office/drawing/2010/main">
                <a:solidFill>
                  <a:srgbClr val="FFFFFF"/>
                </a:solidFill>
              </a14:hiddenFill>
            </a:ext>
          </a:extLst>
        </p:spPr>
      </p:pic>
      <p:pic>
        <p:nvPicPr>
          <p:cNvPr id="2092" name="Picture 44" descr="Cäsa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19672" y="4381818"/>
            <a:ext cx="549275" cy="952500"/>
          </a:xfrm>
          <a:prstGeom prst="rect">
            <a:avLst/>
          </a:prstGeom>
          <a:noFill/>
          <a:extLst>
            <a:ext uri="{909E8E84-426E-40DD-AFC4-6F175D3DCCD1}">
              <a14:hiddenFill xmlns:a14="http://schemas.microsoft.com/office/drawing/2010/main">
                <a:solidFill>
                  <a:srgbClr val="FFFFFF"/>
                </a:solidFill>
              </a14:hiddenFill>
            </a:ext>
          </a:extLst>
        </p:spPr>
      </p:pic>
      <p:pic>
        <p:nvPicPr>
          <p:cNvPr id="2094" name="Picture 46" descr="vigener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15816" y="4369593"/>
            <a:ext cx="946150" cy="1016000"/>
          </a:xfrm>
          <a:prstGeom prst="rect">
            <a:avLst/>
          </a:prstGeom>
          <a:noFill/>
          <a:extLst>
            <a:ext uri="{909E8E84-426E-40DD-AFC4-6F175D3DCCD1}">
              <a14:hiddenFill xmlns:a14="http://schemas.microsoft.com/office/drawing/2010/main">
                <a:solidFill>
                  <a:srgbClr val="FFFFFF"/>
                </a:solidFill>
              </a14:hiddenFill>
            </a:ext>
          </a:extLst>
        </p:spPr>
      </p:pic>
      <p:pic>
        <p:nvPicPr>
          <p:cNvPr id="2096" name="Picture 48" descr="Enigma"/>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267200" y="3920120"/>
            <a:ext cx="918369" cy="1604380"/>
          </a:xfrm>
          <a:prstGeom prst="rect">
            <a:avLst/>
          </a:prstGeom>
          <a:noFill/>
          <a:extLst>
            <a:ext uri="{909E8E84-426E-40DD-AFC4-6F175D3DCCD1}">
              <a14:hiddenFill xmlns:a14="http://schemas.microsoft.com/office/drawing/2010/main">
                <a:solidFill>
                  <a:srgbClr val="FFFFFF"/>
                </a:solidFill>
              </a14:hiddenFill>
            </a:ext>
          </a:extLst>
        </p:spPr>
      </p:pic>
      <p:pic>
        <p:nvPicPr>
          <p:cNvPr id="2098" name="Picture 50" descr="castrch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11875" y="4143190"/>
            <a:ext cx="2095500" cy="1254125"/>
          </a:xfrm>
          <a:prstGeom prst="rect">
            <a:avLst/>
          </a:prstGeom>
          <a:noFill/>
          <a:extLst>
            <a:ext uri="{909E8E84-426E-40DD-AFC4-6F175D3DCCD1}">
              <a14:hiddenFill xmlns:a14="http://schemas.microsoft.com/office/drawing/2010/main">
                <a:solidFill>
                  <a:srgbClr val="FFFFFF"/>
                </a:solidFill>
              </a14:hiddenFill>
            </a:ext>
          </a:extLst>
        </p:spPr>
      </p:pic>
      <p:pic>
        <p:nvPicPr>
          <p:cNvPr id="2100" name="Picture 52" descr="codebuch"/>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96125" y="2644879"/>
            <a:ext cx="1638300" cy="889000"/>
          </a:xfrm>
          <a:prstGeom prst="rect">
            <a:avLst/>
          </a:prstGeom>
          <a:noFill/>
          <a:extLst>
            <a:ext uri="{909E8E84-426E-40DD-AFC4-6F175D3DCCD1}">
              <a14:hiddenFill xmlns:a14="http://schemas.microsoft.com/office/drawing/2010/main">
                <a:solidFill>
                  <a:srgbClr val="FFFFFF"/>
                </a:solidFill>
              </a14:hiddenFill>
            </a:ext>
          </a:extLst>
        </p:spPr>
      </p:pic>
      <p:sp>
        <p:nvSpPr>
          <p:cNvPr id="2104" name="Text Box 56"/>
          <p:cNvSpPr txBox="1">
            <a:spLocks noChangeArrowheads="1"/>
          </p:cNvSpPr>
          <p:nvPr/>
        </p:nvSpPr>
        <p:spPr bwMode="auto">
          <a:xfrm>
            <a:off x="7484186" y="111496"/>
            <a:ext cx="15240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altLang="de-DE" sz="1200" dirty="0">
                <a:solidFill>
                  <a:srgbClr val="002060"/>
                </a:solidFill>
                <a:latin typeface="Arial" charset="0"/>
                <a:cs typeface="Arial" charset="0"/>
                <a:sym typeface="Symbol" pitchFamily="18" charset="2"/>
              </a:rPr>
              <a:t></a:t>
            </a:r>
            <a:r>
              <a:rPr lang="de-DE" altLang="de-DE" sz="1200" dirty="0">
                <a:solidFill>
                  <a:srgbClr val="002060"/>
                </a:solidFill>
                <a:cs typeface="Arial" charset="0"/>
              </a:rPr>
              <a:t> Witten, 2003</a:t>
            </a:r>
            <a:endParaRPr lang="de-DE" altLang="de-DE" sz="1200" dirty="0">
              <a:solidFill>
                <a:srgbClr val="002060"/>
              </a:solidFill>
            </a:endParaRPr>
          </a:p>
        </p:txBody>
      </p:sp>
    </p:spTree>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5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07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08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207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208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208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207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208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499"/>
                                          </p:stCondLst>
                                        </p:cTn>
                                        <p:tgtEl>
                                          <p:spTgt spid="2100"/>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499"/>
                                          </p:stCondLst>
                                        </p:cTn>
                                        <p:tgtEl>
                                          <p:spTgt spid="2081"/>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499"/>
                                          </p:stCondLst>
                                        </p:cTn>
                                        <p:tgtEl>
                                          <p:spTgt spid="2083"/>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nodeType="clickEffect">
                                  <p:stCondLst>
                                    <p:cond delay="0"/>
                                  </p:stCondLst>
                                  <p:childTnLst>
                                    <p:set>
                                      <p:cBhvr>
                                        <p:cTn id="50" dur="1" fill="hold">
                                          <p:stCondLst>
                                            <p:cond delay="499"/>
                                          </p:stCondLst>
                                        </p:cTn>
                                        <p:tgtEl>
                                          <p:spTgt spid="2090"/>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499"/>
                                          </p:stCondLst>
                                        </p:cTn>
                                        <p:tgtEl>
                                          <p:spTgt spid="2092"/>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nodeType="clickEffect">
                                  <p:stCondLst>
                                    <p:cond delay="0"/>
                                  </p:stCondLst>
                                  <p:childTnLst>
                                    <p:set>
                                      <p:cBhvr>
                                        <p:cTn id="58" dur="1" fill="hold">
                                          <p:stCondLst>
                                            <p:cond delay="499"/>
                                          </p:stCondLst>
                                        </p:cTn>
                                        <p:tgtEl>
                                          <p:spTgt spid="2084"/>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nodeType="clickEffect">
                                  <p:stCondLst>
                                    <p:cond delay="0"/>
                                  </p:stCondLst>
                                  <p:childTnLst>
                                    <p:set>
                                      <p:cBhvr>
                                        <p:cTn id="62" dur="1" fill="hold">
                                          <p:stCondLst>
                                            <p:cond delay="499"/>
                                          </p:stCondLst>
                                        </p:cTn>
                                        <p:tgtEl>
                                          <p:spTgt spid="2094"/>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nodeType="clickEffect">
                                  <p:stCondLst>
                                    <p:cond delay="0"/>
                                  </p:stCondLst>
                                  <p:childTnLst>
                                    <p:set>
                                      <p:cBhvr>
                                        <p:cTn id="66" dur="1" fill="hold">
                                          <p:stCondLst>
                                            <p:cond delay="499"/>
                                          </p:stCondLst>
                                        </p:cTn>
                                        <p:tgtEl>
                                          <p:spTgt spid="2096"/>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nodeType="clickEffect">
                                  <p:stCondLst>
                                    <p:cond delay="0"/>
                                  </p:stCondLst>
                                  <p:childTnLst>
                                    <p:set>
                                      <p:cBhvr>
                                        <p:cTn id="70" dur="1" fill="hold">
                                          <p:stCondLst>
                                            <p:cond delay="499"/>
                                          </p:stCondLst>
                                        </p:cTn>
                                        <p:tgtEl>
                                          <p:spTgt spid="2085"/>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nodeType="clickEffect">
                                  <p:stCondLst>
                                    <p:cond delay="0"/>
                                  </p:stCondLst>
                                  <p:childTnLst>
                                    <p:set>
                                      <p:cBhvr>
                                        <p:cTn id="74" dur="1" fill="hold">
                                          <p:stCondLst>
                                            <p:cond delay="499"/>
                                          </p:stCondLst>
                                        </p:cTn>
                                        <p:tgtEl>
                                          <p:spTgt spid="2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Symmetrische Verfahren</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19</a:t>
            </a:fld>
            <a:endParaRPr lang="de-DE" altLang="en-US" dirty="0">
              <a:solidFill>
                <a:srgbClr val="FFFFCC"/>
              </a:solidFill>
            </a:endParaRPr>
          </a:p>
        </p:txBody>
      </p:sp>
      <p:sp>
        <p:nvSpPr>
          <p:cNvPr id="5" name="Text Box 4"/>
          <p:cNvSpPr txBox="1">
            <a:spLocks noChangeArrowheads="1"/>
          </p:cNvSpPr>
          <p:nvPr/>
        </p:nvSpPr>
        <p:spPr bwMode="auto">
          <a:xfrm>
            <a:off x="-1" y="4197350"/>
            <a:ext cx="8964613" cy="384175"/>
          </a:xfrm>
          <a:prstGeom prst="rect">
            <a:avLst/>
          </a:prstGeom>
          <a:noFill/>
          <a:ln w="12700" cap="sq">
            <a:noFill/>
            <a:miter lim="800000"/>
            <a:headEnd type="none" w="sm" len="sm"/>
            <a:tailEnd type="none" w="sm" len="sm"/>
          </a:ln>
          <a:effectLst/>
        </p:spPr>
        <p:txBody>
          <a:bodyPr>
            <a:spAutoFit/>
          </a:bodyPr>
          <a:lstStyle/>
          <a:p>
            <a:pPr marL="265113" indent="-265113" algn="l">
              <a:lnSpc>
                <a:spcPct val="80000"/>
              </a:lnSpc>
              <a:spcBef>
                <a:spcPct val="50000"/>
              </a:spcBef>
              <a:defRPr/>
            </a:pPr>
            <a:endParaRPr lang="de-DE" sz="2400" b="1">
              <a:solidFill>
                <a:srgbClr val="FF0000"/>
              </a:solidFill>
              <a:effectLst>
                <a:outerShdw blurRad="38100" dist="38100" dir="2700000" algn="tl">
                  <a:srgbClr val="000000"/>
                </a:outerShdw>
              </a:effectLst>
            </a:endParaRPr>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000" y="1014663"/>
            <a:ext cx="7920000" cy="3374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a:xfrm>
            <a:off x="1115616" y="4500430"/>
            <a:ext cx="1152128" cy="369332"/>
          </a:xfrm>
          <a:prstGeom prst="rect">
            <a:avLst/>
          </a:prstGeom>
        </p:spPr>
        <p:txBody>
          <a:bodyPr wrap="square">
            <a:spAutoFit/>
          </a:bodyPr>
          <a:lstStyle/>
          <a:p>
            <a:r>
              <a:rPr lang="de-DE" b="1" dirty="0" smtClean="0">
                <a:solidFill>
                  <a:srgbClr val="006600"/>
                </a:solidFill>
              </a:rPr>
              <a:t>Klartext</a:t>
            </a:r>
            <a:endParaRPr lang="de-DE" dirty="0">
              <a:solidFill>
                <a:srgbClr val="006600"/>
              </a:solidFill>
            </a:endParaRPr>
          </a:p>
        </p:txBody>
      </p:sp>
      <p:sp>
        <p:nvSpPr>
          <p:cNvPr id="10" name="Rechteck 9"/>
          <p:cNvSpPr/>
          <p:nvPr/>
        </p:nvSpPr>
        <p:spPr>
          <a:xfrm>
            <a:off x="5076056" y="4081636"/>
            <a:ext cx="2051720" cy="369332"/>
          </a:xfrm>
          <a:prstGeom prst="rect">
            <a:avLst/>
          </a:prstGeom>
        </p:spPr>
        <p:txBody>
          <a:bodyPr wrap="square">
            <a:spAutoFit/>
          </a:bodyPr>
          <a:lstStyle/>
          <a:p>
            <a:r>
              <a:rPr lang="de-DE" b="1" dirty="0" smtClean="0">
                <a:solidFill>
                  <a:srgbClr val="006600"/>
                </a:solidFill>
              </a:rPr>
              <a:t>Entschlüsselung</a:t>
            </a:r>
            <a:endParaRPr lang="de-DE" dirty="0">
              <a:solidFill>
                <a:srgbClr val="006600"/>
              </a:solidFill>
            </a:endParaRPr>
          </a:p>
        </p:txBody>
      </p:sp>
      <p:sp>
        <p:nvSpPr>
          <p:cNvPr id="11" name="Rechteck 10"/>
          <p:cNvSpPr/>
          <p:nvPr/>
        </p:nvSpPr>
        <p:spPr>
          <a:xfrm>
            <a:off x="3707904" y="4500430"/>
            <a:ext cx="1962909" cy="369332"/>
          </a:xfrm>
          <a:prstGeom prst="rect">
            <a:avLst/>
          </a:prstGeom>
        </p:spPr>
        <p:txBody>
          <a:bodyPr wrap="none">
            <a:spAutoFit/>
          </a:bodyPr>
          <a:lstStyle/>
          <a:p>
            <a:r>
              <a:rPr lang="de-DE" b="1" dirty="0">
                <a:solidFill>
                  <a:srgbClr val="006600"/>
                </a:solidFill>
              </a:rPr>
              <a:t>Chiffrierter Text </a:t>
            </a:r>
            <a:endParaRPr lang="de-DE" dirty="0"/>
          </a:p>
        </p:txBody>
      </p:sp>
      <p:sp>
        <p:nvSpPr>
          <p:cNvPr id="12" name="Rechteck 11"/>
          <p:cNvSpPr/>
          <p:nvPr/>
        </p:nvSpPr>
        <p:spPr>
          <a:xfrm>
            <a:off x="7164288" y="4499943"/>
            <a:ext cx="1043876" cy="369332"/>
          </a:xfrm>
          <a:prstGeom prst="rect">
            <a:avLst/>
          </a:prstGeom>
        </p:spPr>
        <p:txBody>
          <a:bodyPr wrap="none">
            <a:spAutoFit/>
          </a:bodyPr>
          <a:lstStyle/>
          <a:p>
            <a:r>
              <a:rPr lang="de-DE" b="1" dirty="0">
                <a:solidFill>
                  <a:srgbClr val="006600"/>
                </a:solidFill>
              </a:rPr>
              <a:t>Klartext</a:t>
            </a:r>
            <a:endParaRPr lang="de-DE" b="1" dirty="0">
              <a:solidFill>
                <a:srgbClr val="006600"/>
              </a:solidFill>
            </a:endParaRPr>
          </a:p>
        </p:txBody>
      </p:sp>
      <p:sp>
        <p:nvSpPr>
          <p:cNvPr id="13" name="Rechteck 12"/>
          <p:cNvSpPr/>
          <p:nvPr/>
        </p:nvSpPr>
        <p:spPr>
          <a:xfrm>
            <a:off x="2123728" y="4086592"/>
            <a:ext cx="2018565" cy="369332"/>
          </a:xfrm>
          <a:prstGeom prst="rect">
            <a:avLst/>
          </a:prstGeom>
        </p:spPr>
        <p:txBody>
          <a:bodyPr wrap="none">
            <a:spAutoFit/>
          </a:bodyPr>
          <a:lstStyle/>
          <a:p>
            <a:r>
              <a:rPr lang="de-DE" b="1" dirty="0">
                <a:solidFill>
                  <a:srgbClr val="006600"/>
                </a:solidFill>
              </a:rPr>
              <a:t>Verschlüsselung</a:t>
            </a:r>
            <a:endParaRPr lang="de-DE" dirty="0"/>
          </a:p>
        </p:txBody>
      </p:sp>
      <p:sp>
        <p:nvSpPr>
          <p:cNvPr id="14" name="Rectangle 11"/>
          <p:cNvSpPr>
            <a:spLocks noChangeArrowheads="1"/>
          </p:cNvSpPr>
          <p:nvPr/>
        </p:nvSpPr>
        <p:spPr bwMode="auto">
          <a:xfrm>
            <a:off x="107504" y="5101167"/>
            <a:ext cx="892899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GB" altLang="de-DE" sz="1000" dirty="0" err="1">
                <a:solidFill>
                  <a:srgbClr val="006600"/>
                </a:solidFill>
                <a:cs typeface="Times New Roman" pitchFamily="18" charset="0"/>
              </a:rPr>
              <a:t>aus</a:t>
            </a:r>
            <a:r>
              <a:rPr lang="en-GB" altLang="de-DE" sz="1000" dirty="0">
                <a:solidFill>
                  <a:srgbClr val="006600"/>
                </a:solidFill>
                <a:cs typeface="Times New Roman" pitchFamily="18" charset="0"/>
              </a:rPr>
              <a:t>: Network Associates Inc. </a:t>
            </a:r>
            <a:r>
              <a:rPr lang="de-DE" altLang="de-DE" sz="1000" dirty="0">
                <a:solidFill>
                  <a:srgbClr val="006600"/>
                </a:solidFill>
                <a:cs typeface="Times New Roman" pitchFamily="18" charset="0"/>
              </a:rPr>
              <a:t>(Hrsg.): Handbuch “Einführung in die Kryptographie“, Bestandteil des Softwarepaketes PGP Ver. 6.5.1. deutsch, Datei „IntroToCrypto.pdf“.</a:t>
            </a:r>
            <a:r>
              <a:rPr lang="en-US" altLang="de-DE" sz="1000" dirty="0">
                <a:solidFill>
                  <a:srgbClr val="006600"/>
                </a:solidFill>
              </a:rPr>
              <a:t> </a:t>
            </a:r>
          </a:p>
        </p:txBody>
      </p:sp>
    </p:spTree>
    <p:extLst>
      <p:ext uri="{BB962C8B-B14F-4D97-AF65-F5344CB8AC3E}">
        <p14:creationId xmlns:p14="http://schemas.microsoft.com/office/powerpoint/2010/main" val="1468467729"/>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Curriculum Klasse 7</a:t>
            </a:r>
            <a:endParaRPr lang="de-DE" dirty="0"/>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2</a:t>
            </a:fld>
            <a:endParaRPr lang="de-DE" altLang="en-US" dirty="0"/>
          </a:p>
        </p:txBody>
      </p:sp>
      <p:graphicFrame>
        <p:nvGraphicFramePr>
          <p:cNvPr id="2" name="Tabelle 1"/>
          <p:cNvGraphicFramePr>
            <a:graphicFrameLocks noGrp="1"/>
          </p:cNvGraphicFramePr>
          <p:nvPr>
            <p:extLst>
              <p:ext uri="{D42A27DB-BD31-4B8C-83A1-F6EECF244321}">
                <p14:modId xmlns:p14="http://schemas.microsoft.com/office/powerpoint/2010/main" val="990326234"/>
              </p:ext>
            </p:extLst>
          </p:nvPr>
        </p:nvGraphicFramePr>
        <p:xfrm>
          <a:off x="251520" y="2569468"/>
          <a:ext cx="8712968" cy="2388108"/>
        </p:xfrm>
        <a:graphic>
          <a:graphicData uri="http://schemas.openxmlformats.org/drawingml/2006/table">
            <a:tbl>
              <a:tblPr firstRow="1">
                <a:tableStyleId>{5C22544A-7EE6-4342-B048-85BDC9FD1C3A}</a:tableStyleId>
              </a:tblPr>
              <a:tblGrid>
                <a:gridCol w="4356000"/>
                <a:gridCol w="4356968"/>
              </a:tblGrid>
              <a:tr h="270740">
                <a:tc>
                  <a:txBody>
                    <a:bodyPr/>
                    <a:lstStyle/>
                    <a:p>
                      <a:pPr marL="53975">
                        <a:lnSpc>
                          <a:spcPct val="115000"/>
                        </a:lnSpc>
                        <a:spcAft>
                          <a:spcPts val="0"/>
                        </a:spcAft>
                      </a:pPr>
                      <a:r>
                        <a:rPr lang="de-DE" sz="1600" dirty="0">
                          <a:solidFill>
                            <a:srgbClr val="000000"/>
                          </a:solidFill>
                          <a:effectLst/>
                        </a:rPr>
                        <a:t>Ziele</a:t>
                      </a:r>
                      <a:endParaRPr lang="de-DE" sz="1600" dirty="0">
                        <a:solidFill>
                          <a:srgbClr val="000000"/>
                        </a:solidFill>
                        <a:effectLst/>
                        <a:latin typeface="Liberation Sans"/>
                        <a:ea typeface="Calibri"/>
                        <a:cs typeface="Times New Roman"/>
                      </a:endParaRPr>
                    </a:p>
                  </a:txBody>
                  <a:tcPr marL="53975" marR="53975" marT="36195" marB="36195"/>
                </a:tc>
                <a:tc>
                  <a:txBody>
                    <a:bodyPr/>
                    <a:lstStyle/>
                    <a:p>
                      <a:pPr marL="53975">
                        <a:lnSpc>
                          <a:spcPct val="115000"/>
                        </a:lnSpc>
                        <a:spcAft>
                          <a:spcPts val="0"/>
                        </a:spcAft>
                      </a:pPr>
                      <a:r>
                        <a:rPr lang="de-DE" sz="1600">
                          <a:solidFill>
                            <a:srgbClr val="000000"/>
                          </a:solidFill>
                          <a:effectLst/>
                        </a:rPr>
                        <a:t>Hinweise und Bezüge</a:t>
                      </a:r>
                      <a:endParaRPr lang="de-DE" sz="1600">
                        <a:solidFill>
                          <a:srgbClr val="000000"/>
                        </a:solidFill>
                        <a:effectLst/>
                        <a:latin typeface="Liberation Sans"/>
                        <a:ea typeface="Calibri"/>
                        <a:cs typeface="Times New Roman"/>
                      </a:endParaRPr>
                    </a:p>
                  </a:txBody>
                  <a:tcPr marL="53975" marR="53975" marT="36195" marB="36195"/>
                </a:tc>
              </a:tr>
              <a:tr h="1915004">
                <a:tc>
                  <a:txBody>
                    <a:bodyPr/>
                    <a:lstStyle/>
                    <a:p>
                      <a:pPr marL="53975">
                        <a:lnSpc>
                          <a:spcPct val="115000"/>
                        </a:lnSpc>
                        <a:spcAft>
                          <a:spcPts val="600"/>
                        </a:spcAft>
                      </a:pPr>
                      <a:r>
                        <a:rPr lang="de-DE" sz="1600" dirty="0">
                          <a:solidFill>
                            <a:srgbClr val="000000"/>
                          </a:solidFill>
                          <a:effectLst/>
                        </a:rPr>
                        <a:t>klassische Verfahren der symmetrischen Verschlüsselung erläutern und anwenden</a:t>
                      </a:r>
                    </a:p>
                    <a:p>
                      <a:pPr marL="53975">
                        <a:lnSpc>
                          <a:spcPct val="115000"/>
                        </a:lnSpc>
                        <a:spcAft>
                          <a:spcPts val="600"/>
                        </a:spcAft>
                      </a:pPr>
                      <a:r>
                        <a:rPr lang="de-DE" sz="1600" cap="small" dirty="0">
                          <a:solidFill>
                            <a:srgbClr val="000000"/>
                          </a:solidFill>
                          <a:effectLst/>
                        </a:rPr>
                        <a:t>reaktivierbar</a:t>
                      </a:r>
                      <a:endParaRPr lang="de-DE" sz="1600" dirty="0">
                        <a:solidFill>
                          <a:srgbClr val="000000"/>
                        </a:solidFill>
                        <a:effectLst/>
                        <a:latin typeface="Liberation Sans"/>
                        <a:ea typeface="Calibri"/>
                        <a:cs typeface="Times New Roman"/>
                      </a:endParaRPr>
                    </a:p>
                  </a:txBody>
                  <a:tcPr marL="53975" marR="53975" marT="36195" marB="36195"/>
                </a:tc>
                <a:tc>
                  <a:txBody>
                    <a:bodyPr/>
                    <a:lstStyle/>
                    <a:p>
                      <a:pPr marL="53975">
                        <a:lnSpc>
                          <a:spcPct val="115000"/>
                        </a:lnSpc>
                        <a:spcAft>
                          <a:spcPts val="600"/>
                        </a:spcAft>
                      </a:pPr>
                      <a:r>
                        <a:rPr lang="de-DE" sz="1600" dirty="0">
                          <a:solidFill>
                            <a:srgbClr val="000000"/>
                          </a:solidFill>
                          <a:effectLst/>
                        </a:rPr>
                        <a:t>Die Schülerinnen und Schüler beschreiben klassische Verfahren unter Verwendung der Begriffe Klartext- und Geheimtextalphabet, Klartext und Geheimtext, Schlüssel, Verschlüsseln und Entschlüsseln.</a:t>
                      </a:r>
                      <a:br>
                        <a:rPr lang="de-DE" sz="1600" dirty="0">
                          <a:solidFill>
                            <a:srgbClr val="000000"/>
                          </a:solidFill>
                          <a:effectLst/>
                        </a:rPr>
                      </a:br>
                      <a:r>
                        <a:rPr lang="de-DE" sz="1600" dirty="0">
                          <a:solidFill>
                            <a:srgbClr val="000000"/>
                          </a:solidFill>
                          <a:effectLst/>
                        </a:rPr>
                        <a:t>Die Schülerinnen und Schüler argumentieren zur Sicherheit der Verfahren.</a:t>
                      </a:r>
                      <a:endParaRPr lang="de-DE" sz="1600" dirty="0">
                        <a:solidFill>
                          <a:srgbClr val="000000"/>
                        </a:solidFill>
                        <a:effectLst/>
                        <a:latin typeface="Liberation Sans"/>
                        <a:ea typeface="Calibri"/>
                        <a:cs typeface="Times New Roman"/>
                      </a:endParaRPr>
                    </a:p>
                  </a:txBody>
                  <a:tcPr marL="53975" marR="53975" marT="36195" marB="36195"/>
                </a:tc>
              </a:tr>
            </a:tbl>
          </a:graphicData>
        </a:graphic>
      </p:graphicFrame>
      <p:sp>
        <p:nvSpPr>
          <p:cNvPr id="12" name="Rechteck 11"/>
          <p:cNvSpPr/>
          <p:nvPr/>
        </p:nvSpPr>
        <p:spPr>
          <a:xfrm>
            <a:off x="251520" y="985292"/>
            <a:ext cx="8712968" cy="1431161"/>
          </a:xfrm>
          <a:prstGeom prst="rect">
            <a:avLst/>
          </a:prstGeom>
        </p:spPr>
        <p:txBody>
          <a:bodyPr wrap="square">
            <a:spAutoFit/>
          </a:bodyPr>
          <a:lstStyle/>
          <a:p>
            <a:pPr marL="0" lvl="2" algn="l">
              <a:tabLst>
                <a:tab pos="8518525" algn="r"/>
              </a:tabLst>
            </a:pPr>
            <a:r>
              <a:rPr lang="de-DE" altLang="de-DE" b="1" dirty="0" bmk="Klasse_07_2_Thema">
                <a:solidFill>
                  <a:srgbClr val="000000"/>
                </a:solidFill>
                <a:ea typeface="Times New Roman" pitchFamily="18" charset="0"/>
                <a:cs typeface="Times New Roman" pitchFamily="18" charset="0"/>
              </a:rPr>
              <a:t>Sicher kommunizieren und </a:t>
            </a:r>
            <a:r>
              <a:rPr lang="de-DE" altLang="de-DE" b="1" dirty="0" smtClean="0" bmk="Klasse_07_2_Thema">
                <a:solidFill>
                  <a:srgbClr val="000000"/>
                </a:solidFill>
                <a:ea typeface="Times New Roman" pitchFamily="18" charset="0"/>
                <a:cs typeface="Times New Roman" pitchFamily="18" charset="0"/>
              </a:rPr>
              <a:t>kooperieren	</a:t>
            </a:r>
            <a:r>
              <a:rPr lang="de-DE" altLang="de-DE" sz="1600" b="1" dirty="0" smtClean="0">
                <a:solidFill>
                  <a:srgbClr val="000000"/>
                </a:solidFill>
                <a:ea typeface="Calibri" pitchFamily="34" charset="0"/>
                <a:cs typeface="Liberation Sans" pitchFamily="34" charset="0"/>
              </a:rPr>
              <a:t>8 </a:t>
            </a:r>
            <a:r>
              <a:rPr lang="de-DE" altLang="de-DE" sz="1600" b="1" dirty="0">
                <a:solidFill>
                  <a:srgbClr val="000000"/>
                </a:solidFill>
                <a:ea typeface="Calibri" pitchFamily="34" charset="0"/>
                <a:cs typeface="Liberation Sans" pitchFamily="34" charset="0"/>
              </a:rPr>
              <a:t>Unterrichtsstunden</a:t>
            </a:r>
            <a:endParaRPr lang="de-DE" altLang="de-DE" sz="1600" dirty="0">
              <a:solidFill>
                <a:srgbClr val="000000"/>
              </a:solidFill>
              <a:cs typeface="Arial" pitchFamily="34" charset="0"/>
            </a:endParaRPr>
          </a:p>
          <a:p>
            <a:pPr lvl="0" algn="just" eaLnBrk="0" hangingPunct="0">
              <a:spcBef>
                <a:spcPts val="600"/>
              </a:spcBef>
            </a:pPr>
            <a:r>
              <a:rPr lang="de-DE" altLang="de-DE" sz="1600" dirty="0">
                <a:solidFill>
                  <a:srgbClr val="000000"/>
                </a:solidFill>
                <a:ea typeface="Calibri" pitchFamily="34" charset="0"/>
                <a:cs typeface="Liberation Sans" pitchFamily="34" charset="0"/>
              </a:rPr>
              <a:t>Die Schülerinnen und Schüler verschlüsseln Daten und tauschen diese aus. Sie lernen anhand historischer Verfahren das Prinzip der symmetrischen Verschlüsselung kennen. Sie begründen die Notwendigkeit für Sicherung der Vertraulichkeit und wenden das Prinzip auf Dokumente und bei der Informationsübertragung an.</a:t>
            </a:r>
            <a:endParaRPr lang="de-DE" altLang="de-DE" sz="1600" dirty="0">
              <a:solidFill>
                <a:srgbClr val="000000"/>
              </a:solidFill>
              <a:cs typeface="Arial" pitchFamily="34" charset="0"/>
            </a:endParaRPr>
          </a:p>
        </p:txBody>
      </p:sp>
      <p:sp>
        <p:nvSpPr>
          <p:cNvPr id="3" name="Fußzeilenplatzhalter 2"/>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97158033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Werkzeug ASYM-</a:t>
            </a:r>
            <a:r>
              <a:rPr lang="de-DE" dirty="0" err="1"/>
              <a:t>Kodierer</a:t>
            </a:r>
            <a:r>
              <a:rPr lang="de-DE" dirty="0"/>
              <a:t> </a:t>
            </a:r>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20</a:t>
            </a:fld>
            <a:endParaRPr lang="de-DE" altLang="en-US" dirty="0">
              <a:solidFill>
                <a:srgbClr val="FFFFCC"/>
              </a:solidFill>
            </a:endParaRPr>
          </a:p>
        </p:txBody>
      </p:sp>
      <p:sp>
        <p:nvSpPr>
          <p:cNvPr id="2" name="Rechteck 1"/>
          <p:cNvSpPr/>
          <p:nvPr/>
        </p:nvSpPr>
        <p:spPr>
          <a:xfrm>
            <a:off x="827584" y="1654056"/>
            <a:ext cx="7864076" cy="1077218"/>
          </a:xfrm>
          <a:prstGeom prst="rect">
            <a:avLst/>
          </a:prstGeom>
        </p:spPr>
        <p:txBody>
          <a:bodyPr wrap="square">
            <a:spAutoFit/>
          </a:bodyPr>
          <a:lstStyle/>
          <a:p>
            <a:pPr algn="l"/>
            <a:r>
              <a:rPr lang="de-DE" sz="2800" dirty="0" smtClean="0">
                <a:solidFill>
                  <a:srgbClr val="006600"/>
                </a:solidFill>
              </a:rPr>
              <a:t>Mit </a:t>
            </a:r>
            <a:r>
              <a:rPr lang="de-DE" sz="2800" dirty="0">
                <a:solidFill>
                  <a:srgbClr val="006600"/>
                </a:solidFill>
              </a:rPr>
              <a:t>dem Schlüssel </a:t>
            </a:r>
            <a:r>
              <a:rPr lang="de-DE" sz="3200" dirty="0">
                <a:solidFill>
                  <a:srgbClr val="006600"/>
                </a:solidFill>
                <a:latin typeface="Courier New" panose="02070309020205020404" pitchFamily="49" charset="0"/>
                <a:cs typeface="Courier New" panose="02070309020205020404" pitchFamily="49" charset="0"/>
              </a:rPr>
              <a:t>AZS</a:t>
            </a:r>
            <a:r>
              <a:rPr lang="de-DE" sz="3200" dirty="0">
                <a:solidFill>
                  <a:srgbClr val="006600"/>
                </a:solidFill>
              </a:rPr>
              <a:t> </a:t>
            </a:r>
            <a:r>
              <a:rPr lang="de-DE" sz="2800" dirty="0">
                <a:solidFill>
                  <a:srgbClr val="006600"/>
                </a:solidFill>
              </a:rPr>
              <a:t>wurde </a:t>
            </a:r>
            <a:r>
              <a:rPr lang="de-DE" sz="3200" dirty="0">
                <a:solidFill>
                  <a:srgbClr val="006600"/>
                </a:solidFill>
                <a:latin typeface="Courier New" panose="02070309020205020404" pitchFamily="49" charset="0"/>
                <a:cs typeface="Courier New" panose="02070309020205020404" pitchFamily="49" charset="0"/>
              </a:rPr>
              <a:t>EC-CARD</a:t>
            </a:r>
            <a:r>
              <a:rPr lang="de-DE" sz="2800" dirty="0">
                <a:solidFill>
                  <a:srgbClr val="006600"/>
                </a:solidFill>
              </a:rPr>
              <a:t> zu </a:t>
            </a:r>
            <a:r>
              <a:rPr lang="de-DE" sz="3200" dirty="0">
                <a:solidFill>
                  <a:srgbClr val="006600"/>
                </a:solidFill>
                <a:latin typeface="Courier New" panose="02070309020205020404" pitchFamily="49" charset="0"/>
                <a:cs typeface="Courier New" panose="02070309020205020404" pitchFamily="49" charset="0"/>
              </a:rPr>
              <a:t>JVQFQUH</a:t>
            </a:r>
            <a:r>
              <a:rPr lang="de-DE" sz="2800" dirty="0">
                <a:solidFill>
                  <a:srgbClr val="006600"/>
                </a:solidFill>
              </a:rPr>
              <a:t> verschlüsselt. </a:t>
            </a:r>
          </a:p>
        </p:txBody>
      </p:sp>
      <p:sp>
        <p:nvSpPr>
          <p:cNvPr id="5" name="Rechteck 4"/>
          <p:cNvSpPr/>
          <p:nvPr/>
        </p:nvSpPr>
        <p:spPr>
          <a:xfrm>
            <a:off x="5036513" y="683320"/>
            <a:ext cx="3377335" cy="307777"/>
          </a:xfrm>
          <a:prstGeom prst="rect">
            <a:avLst/>
          </a:prstGeom>
        </p:spPr>
        <p:txBody>
          <a:bodyPr wrap="none">
            <a:spAutoFit/>
          </a:bodyPr>
          <a:lstStyle/>
          <a:p>
            <a:r>
              <a:rPr lang="de-DE" sz="1400" dirty="0" smtClean="0">
                <a:solidFill>
                  <a:schemeClr val="tx2"/>
                </a:solidFill>
              </a:rPr>
              <a:t>aus </a:t>
            </a:r>
            <a:r>
              <a:rPr lang="de-DE" sz="1400" dirty="0" err="1" smtClean="0">
                <a:solidFill>
                  <a:schemeClr val="tx2"/>
                </a:solidFill>
              </a:rPr>
              <a:t>Gallenbacher</a:t>
            </a:r>
            <a:r>
              <a:rPr lang="de-DE" sz="1400" dirty="0" smtClean="0">
                <a:solidFill>
                  <a:schemeClr val="tx2"/>
                </a:solidFill>
              </a:rPr>
              <a:t>. Abenteuer Informatik </a:t>
            </a:r>
            <a:endParaRPr lang="de-DE" sz="1400" dirty="0">
              <a:solidFill>
                <a:schemeClr val="tx2"/>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1013874031"/>
              </p:ext>
            </p:extLst>
          </p:nvPr>
        </p:nvGraphicFramePr>
        <p:xfrm>
          <a:off x="252865" y="3577580"/>
          <a:ext cx="8578299" cy="1783080"/>
        </p:xfrm>
        <a:graphic>
          <a:graphicData uri="http://schemas.openxmlformats.org/drawingml/2006/table">
            <a:tbl>
              <a:tblPr firstRow="1" bandRow="1">
                <a:tableStyleId>{5C22544A-7EE6-4342-B048-85BDC9FD1C3A}</a:tableStyleId>
              </a:tblPr>
              <a:tblGrid>
                <a:gridCol w="1322097"/>
                <a:gridCol w="362024"/>
                <a:gridCol w="418812"/>
                <a:gridCol w="369122"/>
                <a:gridCol w="362024"/>
                <a:gridCol w="418812"/>
                <a:gridCol w="369122"/>
                <a:gridCol w="376221"/>
                <a:gridCol w="612000"/>
                <a:gridCol w="1311449"/>
                <a:gridCol w="362024"/>
                <a:gridCol w="415263"/>
                <a:gridCol w="369122"/>
                <a:gridCol w="362024"/>
                <a:gridCol w="420587"/>
                <a:gridCol w="369122"/>
                <a:gridCol w="358474"/>
              </a:tblGrid>
              <a:tr h="0">
                <a:tc gridSpan="8">
                  <a:txBody>
                    <a:bodyPr/>
                    <a:lstStyle/>
                    <a:p>
                      <a:pPr>
                        <a:lnSpc>
                          <a:spcPct val="150000"/>
                        </a:lnSpc>
                        <a:spcAft>
                          <a:spcPts val="0"/>
                        </a:spcAft>
                      </a:pPr>
                      <a:r>
                        <a:rPr lang="de-DE" sz="1800" dirty="0">
                          <a:effectLst/>
                        </a:rPr>
                        <a:t>Verschlüsseln</a:t>
                      </a:r>
                      <a:endParaRPr lang="de-DE" sz="1800" dirty="0">
                        <a:effectLst/>
                        <a:latin typeface="Arial"/>
                        <a:ea typeface="Times New Roman"/>
                        <a:cs typeface="Times New Roman"/>
                      </a:endParaRPr>
                    </a:p>
                  </a:txBody>
                  <a:tcPr marL="68580" marR="68580" marT="0" marB="0">
                    <a:lnR w="12700" cmpd="sng">
                      <a:noFill/>
                    </a:lnR>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nSpc>
                          <a:spcPct val="150000"/>
                        </a:lnSpc>
                        <a:spcAft>
                          <a:spcPts val="0"/>
                        </a:spcAft>
                      </a:pPr>
                      <a:r>
                        <a:rPr lang="de-DE" sz="1800" dirty="0">
                          <a:effectLst/>
                        </a:rPr>
                        <a:t> </a:t>
                      </a:r>
                      <a:endParaRPr lang="de-DE" sz="1800" dirty="0">
                        <a:effectLst/>
                        <a:latin typeface="Arial"/>
                        <a:ea typeface="Times New Roman"/>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gridSpan="8">
                  <a:txBody>
                    <a:bodyPr/>
                    <a:lstStyle/>
                    <a:p>
                      <a:pPr>
                        <a:lnSpc>
                          <a:spcPct val="150000"/>
                        </a:lnSpc>
                        <a:spcAft>
                          <a:spcPts val="0"/>
                        </a:spcAft>
                      </a:pPr>
                      <a:r>
                        <a:rPr lang="de-DE" sz="1800">
                          <a:effectLst/>
                        </a:rPr>
                        <a:t>Entschlüsseln</a:t>
                      </a:r>
                      <a:endParaRPr lang="de-DE" sz="1800">
                        <a:effectLst/>
                        <a:latin typeface="Arial"/>
                        <a:ea typeface="Times New Roman"/>
                        <a:cs typeface="Times New Roman"/>
                      </a:endParaRPr>
                    </a:p>
                  </a:txBody>
                  <a:tcPr marL="68580" marR="68580" marT="0" marB="0">
                    <a:lnL w="12700" cmpd="sng">
                      <a:noFill/>
                    </a:ln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r>
              <a:tr h="0">
                <a:tc>
                  <a:txBody>
                    <a:bodyPr/>
                    <a:lstStyle/>
                    <a:p>
                      <a:pPr>
                        <a:lnSpc>
                          <a:spcPct val="150000"/>
                        </a:lnSpc>
                        <a:spcAft>
                          <a:spcPts val="0"/>
                        </a:spcAft>
                      </a:pPr>
                      <a:r>
                        <a:rPr lang="de-DE" sz="1800" dirty="0">
                          <a:solidFill>
                            <a:srgbClr val="006600"/>
                          </a:solidFill>
                          <a:effectLst/>
                        </a:rPr>
                        <a:t>Schlüssel</a:t>
                      </a:r>
                      <a:endParaRPr lang="de-DE" sz="1800" dirty="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Z</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S</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Z</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S</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dirty="0">
                          <a:solidFill>
                            <a:srgbClr val="006600"/>
                          </a:solidFill>
                          <a:effectLst/>
                        </a:rPr>
                        <a:t>Schlüssel</a:t>
                      </a:r>
                      <a:endParaRPr lang="de-DE" sz="1800" dirty="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Z</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S</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Z</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S</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r h="0">
                <a:tc>
                  <a:txBody>
                    <a:bodyPr/>
                    <a:lstStyle/>
                    <a:p>
                      <a:pPr>
                        <a:lnSpc>
                          <a:spcPct val="150000"/>
                        </a:lnSpc>
                        <a:spcAft>
                          <a:spcPts val="0"/>
                        </a:spcAft>
                      </a:pPr>
                      <a:r>
                        <a:rPr lang="de-DE" sz="1800">
                          <a:solidFill>
                            <a:srgbClr val="006600"/>
                          </a:solidFill>
                          <a:effectLst/>
                        </a:rPr>
                        <a:t>Klartext</a:t>
                      </a:r>
                      <a:endParaRPr lang="de-DE" sz="180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E</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C</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C</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R</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D</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dirty="0">
                          <a:solidFill>
                            <a:srgbClr val="006600"/>
                          </a:solidFill>
                          <a:effectLst/>
                        </a:rPr>
                        <a:t>Geheimtext</a:t>
                      </a:r>
                      <a:endParaRPr lang="de-DE" sz="1800" dirty="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J</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V</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F</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U</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H</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r h="0">
                <a:tc>
                  <a:txBody>
                    <a:bodyPr/>
                    <a:lstStyle/>
                    <a:p>
                      <a:pPr>
                        <a:lnSpc>
                          <a:spcPct val="150000"/>
                        </a:lnSpc>
                        <a:spcAft>
                          <a:spcPts val="0"/>
                        </a:spcAft>
                      </a:pPr>
                      <a:r>
                        <a:rPr lang="de-DE" sz="1800">
                          <a:solidFill>
                            <a:srgbClr val="006600"/>
                          </a:solidFill>
                          <a:effectLst/>
                        </a:rPr>
                        <a:t>Geheimtext</a:t>
                      </a:r>
                      <a:endParaRPr lang="de-DE" sz="180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a:solidFill>
                            <a:srgbClr val="006600"/>
                          </a:solidFill>
                          <a:effectLst/>
                        </a:rPr>
                        <a:t>Klartext</a:t>
                      </a:r>
                      <a:endParaRPr lang="de-DE" sz="180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bl>
          </a:graphicData>
        </a:graphic>
      </p:graphicFrame>
      <p:sp>
        <p:nvSpPr>
          <p:cNvPr id="7" name="Rechteck 6"/>
          <p:cNvSpPr/>
          <p:nvPr/>
        </p:nvSpPr>
        <p:spPr>
          <a:xfrm>
            <a:off x="233021" y="1139409"/>
            <a:ext cx="2324675" cy="523220"/>
          </a:xfrm>
          <a:prstGeom prst="rect">
            <a:avLst/>
          </a:prstGeom>
        </p:spPr>
        <p:txBody>
          <a:bodyPr wrap="none">
            <a:spAutoFit/>
          </a:bodyPr>
          <a:lstStyle/>
          <a:p>
            <a:r>
              <a:rPr lang="de-DE" sz="2800" dirty="0">
                <a:solidFill>
                  <a:srgbClr val="006600"/>
                </a:solidFill>
              </a:rPr>
              <a:t>Behauptung: </a:t>
            </a:r>
            <a:endParaRPr lang="de-DE" sz="2800" dirty="0"/>
          </a:p>
        </p:txBody>
      </p:sp>
      <p:sp>
        <p:nvSpPr>
          <p:cNvPr id="8" name="Fußzeilenplatzhalter 7"/>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818110254"/>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Werkzeug ASYM-</a:t>
            </a:r>
            <a:r>
              <a:rPr lang="de-DE" dirty="0" err="1"/>
              <a:t>Kodierer</a:t>
            </a:r>
            <a:r>
              <a:rPr lang="de-DE" dirty="0"/>
              <a:t> </a:t>
            </a:r>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21</a:t>
            </a:fld>
            <a:endParaRPr lang="de-DE" altLang="en-US" dirty="0">
              <a:solidFill>
                <a:srgbClr val="FFFFCC"/>
              </a:solidFill>
            </a:endParaRPr>
          </a:p>
        </p:txBody>
      </p:sp>
      <p:sp>
        <p:nvSpPr>
          <p:cNvPr id="2" name="Rechteck 1"/>
          <p:cNvSpPr/>
          <p:nvPr/>
        </p:nvSpPr>
        <p:spPr>
          <a:xfrm>
            <a:off x="827584" y="1654056"/>
            <a:ext cx="7864076" cy="1077218"/>
          </a:xfrm>
          <a:prstGeom prst="rect">
            <a:avLst/>
          </a:prstGeom>
        </p:spPr>
        <p:txBody>
          <a:bodyPr wrap="square">
            <a:spAutoFit/>
          </a:bodyPr>
          <a:lstStyle/>
          <a:p>
            <a:pPr algn="l"/>
            <a:r>
              <a:rPr lang="de-DE" sz="2800" dirty="0" smtClean="0">
                <a:solidFill>
                  <a:srgbClr val="006600"/>
                </a:solidFill>
              </a:rPr>
              <a:t>Mit </a:t>
            </a:r>
            <a:r>
              <a:rPr lang="de-DE" sz="2800" dirty="0">
                <a:solidFill>
                  <a:srgbClr val="006600"/>
                </a:solidFill>
              </a:rPr>
              <a:t>dem Schlüssel </a:t>
            </a:r>
            <a:r>
              <a:rPr lang="de-DE" sz="3200" dirty="0">
                <a:solidFill>
                  <a:srgbClr val="006600"/>
                </a:solidFill>
                <a:latin typeface="Courier New" panose="02070309020205020404" pitchFamily="49" charset="0"/>
                <a:cs typeface="Courier New" panose="02070309020205020404" pitchFamily="49" charset="0"/>
              </a:rPr>
              <a:t>AZS</a:t>
            </a:r>
            <a:r>
              <a:rPr lang="de-DE" sz="3200" dirty="0">
                <a:solidFill>
                  <a:srgbClr val="006600"/>
                </a:solidFill>
              </a:rPr>
              <a:t> </a:t>
            </a:r>
            <a:r>
              <a:rPr lang="de-DE" sz="2800" dirty="0">
                <a:solidFill>
                  <a:srgbClr val="006600"/>
                </a:solidFill>
              </a:rPr>
              <a:t>wurde </a:t>
            </a:r>
            <a:r>
              <a:rPr lang="de-DE" sz="3200" dirty="0">
                <a:solidFill>
                  <a:srgbClr val="006600"/>
                </a:solidFill>
                <a:latin typeface="Courier New" panose="02070309020205020404" pitchFamily="49" charset="0"/>
                <a:cs typeface="Courier New" panose="02070309020205020404" pitchFamily="49" charset="0"/>
              </a:rPr>
              <a:t>EC-CARD</a:t>
            </a:r>
            <a:r>
              <a:rPr lang="de-DE" sz="2800" dirty="0">
                <a:solidFill>
                  <a:srgbClr val="006600"/>
                </a:solidFill>
              </a:rPr>
              <a:t> zu </a:t>
            </a:r>
            <a:r>
              <a:rPr lang="de-DE" sz="3200" dirty="0">
                <a:solidFill>
                  <a:srgbClr val="006600"/>
                </a:solidFill>
                <a:latin typeface="Courier New" panose="02070309020205020404" pitchFamily="49" charset="0"/>
                <a:cs typeface="Courier New" panose="02070309020205020404" pitchFamily="49" charset="0"/>
              </a:rPr>
              <a:t>JVQFQUH</a:t>
            </a:r>
            <a:r>
              <a:rPr lang="de-DE" sz="2800" dirty="0">
                <a:solidFill>
                  <a:srgbClr val="006600"/>
                </a:solidFill>
              </a:rPr>
              <a:t> verschlüsselt. </a:t>
            </a:r>
          </a:p>
        </p:txBody>
      </p:sp>
      <p:sp>
        <p:nvSpPr>
          <p:cNvPr id="5" name="Rechteck 4"/>
          <p:cNvSpPr/>
          <p:nvPr/>
        </p:nvSpPr>
        <p:spPr>
          <a:xfrm>
            <a:off x="83625" y="1129308"/>
            <a:ext cx="2324675" cy="523220"/>
          </a:xfrm>
          <a:prstGeom prst="rect">
            <a:avLst/>
          </a:prstGeom>
        </p:spPr>
        <p:txBody>
          <a:bodyPr wrap="none">
            <a:spAutoFit/>
          </a:bodyPr>
          <a:lstStyle/>
          <a:p>
            <a:r>
              <a:rPr lang="de-DE" sz="2800" dirty="0">
                <a:solidFill>
                  <a:srgbClr val="006600"/>
                </a:solidFill>
              </a:rPr>
              <a:t>Behauptung: </a:t>
            </a:r>
            <a:endParaRPr lang="de-DE" sz="2800" dirty="0"/>
          </a:p>
        </p:txBody>
      </p:sp>
      <p:graphicFrame>
        <p:nvGraphicFramePr>
          <p:cNvPr id="6" name="Tabelle 5"/>
          <p:cNvGraphicFramePr>
            <a:graphicFrameLocks noGrp="1"/>
          </p:cNvGraphicFramePr>
          <p:nvPr>
            <p:extLst>
              <p:ext uri="{D42A27DB-BD31-4B8C-83A1-F6EECF244321}">
                <p14:modId xmlns:p14="http://schemas.microsoft.com/office/powerpoint/2010/main" val="1403658519"/>
              </p:ext>
            </p:extLst>
          </p:nvPr>
        </p:nvGraphicFramePr>
        <p:xfrm>
          <a:off x="252865" y="3577580"/>
          <a:ext cx="8578299" cy="1783080"/>
        </p:xfrm>
        <a:graphic>
          <a:graphicData uri="http://schemas.openxmlformats.org/drawingml/2006/table">
            <a:tbl>
              <a:tblPr firstRow="1" bandRow="1">
                <a:tableStyleId>{5C22544A-7EE6-4342-B048-85BDC9FD1C3A}</a:tableStyleId>
              </a:tblPr>
              <a:tblGrid>
                <a:gridCol w="1322097"/>
                <a:gridCol w="362024"/>
                <a:gridCol w="418812"/>
                <a:gridCol w="369122"/>
                <a:gridCol w="362024"/>
                <a:gridCol w="418812"/>
                <a:gridCol w="369122"/>
                <a:gridCol w="376221"/>
                <a:gridCol w="612000"/>
                <a:gridCol w="1311449"/>
                <a:gridCol w="362024"/>
                <a:gridCol w="415263"/>
                <a:gridCol w="369122"/>
                <a:gridCol w="362024"/>
                <a:gridCol w="420587"/>
                <a:gridCol w="369122"/>
                <a:gridCol w="358474"/>
              </a:tblGrid>
              <a:tr h="0">
                <a:tc gridSpan="8">
                  <a:txBody>
                    <a:bodyPr/>
                    <a:lstStyle/>
                    <a:p>
                      <a:pPr>
                        <a:lnSpc>
                          <a:spcPct val="150000"/>
                        </a:lnSpc>
                        <a:spcAft>
                          <a:spcPts val="0"/>
                        </a:spcAft>
                      </a:pPr>
                      <a:r>
                        <a:rPr lang="de-DE" sz="1800" dirty="0">
                          <a:effectLst/>
                        </a:rPr>
                        <a:t>Verschlüsseln</a:t>
                      </a:r>
                      <a:endParaRPr lang="de-DE" sz="1800" dirty="0">
                        <a:effectLst/>
                        <a:latin typeface="Arial"/>
                        <a:ea typeface="Times New Roman"/>
                        <a:cs typeface="Times New Roman"/>
                      </a:endParaRPr>
                    </a:p>
                  </a:txBody>
                  <a:tcPr marL="68580" marR="68580" marT="0" marB="0">
                    <a:lnR w="12700" cmpd="sng">
                      <a:noFill/>
                    </a:lnR>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nSpc>
                          <a:spcPct val="150000"/>
                        </a:lnSpc>
                        <a:spcAft>
                          <a:spcPts val="0"/>
                        </a:spcAft>
                      </a:pPr>
                      <a:r>
                        <a:rPr lang="de-DE" sz="1800" dirty="0">
                          <a:effectLst/>
                        </a:rPr>
                        <a:t> </a:t>
                      </a:r>
                      <a:endParaRPr lang="de-DE" sz="1800" dirty="0">
                        <a:effectLst/>
                        <a:latin typeface="Arial"/>
                        <a:ea typeface="Times New Roman"/>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gridSpan="8">
                  <a:txBody>
                    <a:bodyPr/>
                    <a:lstStyle/>
                    <a:p>
                      <a:pPr>
                        <a:lnSpc>
                          <a:spcPct val="150000"/>
                        </a:lnSpc>
                        <a:spcAft>
                          <a:spcPts val="0"/>
                        </a:spcAft>
                      </a:pPr>
                      <a:r>
                        <a:rPr lang="de-DE" sz="1800">
                          <a:effectLst/>
                        </a:rPr>
                        <a:t>Entschlüsseln</a:t>
                      </a:r>
                      <a:endParaRPr lang="de-DE" sz="1800">
                        <a:effectLst/>
                        <a:latin typeface="Arial"/>
                        <a:ea typeface="Times New Roman"/>
                        <a:cs typeface="Times New Roman"/>
                      </a:endParaRPr>
                    </a:p>
                  </a:txBody>
                  <a:tcPr marL="68580" marR="68580" marT="0" marB="0">
                    <a:lnL w="12700" cmpd="sng">
                      <a:noFill/>
                    </a:ln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r>
              <a:tr h="0">
                <a:tc>
                  <a:txBody>
                    <a:bodyPr/>
                    <a:lstStyle/>
                    <a:p>
                      <a:pPr>
                        <a:lnSpc>
                          <a:spcPct val="150000"/>
                        </a:lnSpc>
                        <a:spcAft>
                          <a:spcPts val="0"/>
                        </a:spcAft>
                      </a:pPr>
                      <a:r>
                        <a:rPr lang="de-DE" sz="1800" dirty="0">
                          <a:solidFill>
                            <a:srgbClr val="006600"/>
                          </a:solidFill>
                          <a:effectLst/>
                        </a:rPr>
                        <a:t>Schlüssel</a:t>
                      </a:r>
                      <a:endParaRPr lang="de-DE" sz="1800" dirty="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Z</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S</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Z</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S</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dirty="0">
                          <a:solidFill>
                            <a:srgbClr val="006600"/>
                          </a:solidFill>
                          <a:effectLst/>
                        </a:rPr>
                        <a:t>Schlüssel</a:t>
                      </a:r>
                      <a:endParaRPr lang="de-DE" sz="1800" dirty="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Z</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S</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Z</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S</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r h="0">
                <a:tc>
                  <a:txBody>
                    <a:bodyPr/>
                    <a:lstStyle/>
                    <a:p>
                      <a:pPr>
                        <a:lnSpc>
                          <a:spcPct val="150000"/>
                        </a:lnSpc>
                        <a:spcAft>
                          <a:spcPts val="0"/>
                        </a:spcAft>
                      </a:pPr>
                      <a:r>
                        <a:rPr lang="de-DE" sz="1800">
                          <a:solidFill>
                            <a:srgbClr val="006600"/>
                          </a:solidFill>
                          <a:effectLst/>
                        </a:rPr>
                        <a:t>Klartext</a:t>
                      </a:r>
                      <a:endParaRPr lang="de-DE" sz="180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E</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C</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C</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R</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D</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dirty="0">
                          <a:solidFill>
                            <a:srgbClr val="006600"/>
                          </a:solidFill>
                          <a:effectLst/>
                        </a:rPr>
                        <a:t>Geheimtext</a:t>
                      </a:r>
                      <a:endParaRPr lang="de-DE" sz="1800" dirty="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J</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V</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F</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U</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H</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r h="0">
                <a:tc>
                  <a:txBody>
                    <a:bodyPr/>
                    <a:lstStyle/>
                    <a:p>
                      <a:pPr>
                        <a:lnSpc>
                          <a:spcPct val="150000"/>
                        </a:lnSpc>
                        <a:spcAft>
                          <a:spcPts val="0"/>
                        </a:spcAft>
                      </a:pPr>
                      <a:r>
                        <a:rPr lang="de-DE" sz="1800">
                          <a:solidFill>
                            <a:srgbClr val="006600"/>
                          </a:solidFill>
                          <a:effectLst/>
                        </a:rPr>
                        <a:t>Geheimtext</a:t>
                      </a:r>
                      <a:endParaRPr lang="de-DE" sz="180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J</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V</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F</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U</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H</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a:solidFill>
                            <a:srgbClr val="006600"/>
                          </a:solidFill>
                          <a:effectLst/>
                        </a:rPr>
                        <a:t>Klartext</a:t>
                      </a:r>
                      <a:endParaRPr lang="de-DE" sz="180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a:solidFill>
                            <a:srgbClr val="FF0000"/>
                          </a:solidFill>
                          <a:effectLst/>
                          <a:latin typeface="Courier New" panose="02070309020205020404" pitchFamily="49" charset="0"/>
                          <a:ea typeface="+mn-ea"/>
                          <a:cs typeface="Courier New" panose="02070309020205020404" pitchFamily="49" charset="0"/>
                        </a:rPr>
                        <a:t>T</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Z</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O</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L</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J</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P</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r>
            </a:tbl>
          </a:graphicData>
        </a:graphic>
      </p:graphicFrame>
      <p:sp>
        <p:nvSpPr>
          <p:cNvPr id="7" name="Rechteck 6"/>
          <p:cNvSpPr/>
          <p:nvPr/>
        </p:nvSpPr>
        <p:spPr>
          <a:xfrm>
            <a:off x="5036513" y="683320"/>
            <a:ext cx="3377335" cy="307777"/>
          </a:xfrm>
          <a:prstGeom prst="rect">
            <a:avLst/>
          </a:prstGeom>
        </p:spPr>
        <p:txBody>
          <a:bodyPr wrap="none">
            <a:spAutoFit/>
          </a:bodyPr>
          <a:lstStyle/>
          <a:p>
            <a:r>
              <a:rPr lang="de-DE" sz="1400" dirty="0" smtClean="0">
                <a:solidFill>
                  <a:schemeClr val="tx2"/>
                </a:solidFill>
              </a:rPr>
              <a:t>aus </a:t>
            </a:r>
            <a:r>
              <a:rPr lang="de-DE" sz="1400" dirty="0" err="1" smtClean="0">
                <a:solidFill>
                  <a:schemeClr val="tx2"/>
                </a:solidFill>
              </a:rPr>
              <a:t>Gallenbacher</a:t>
            </a:r>
            <a:r>
              <a:rPr lang="de-DE" sz="1400" dirty="0" smtClean="0">
                <a:solidFill>
                  <a:schemeClr val="tx2"/>
                </a:solidFill>
              </a:rPr>
              <a:t>. Abenteuer Informatik </a:t>
            </a:r>
            <a:endParaRPr lang="de-DE" sz="1400" dirty="0">
              <a:solidFill>
                <a:schemeClr val="tx2"/>
              </a:solidFill>
            </a:endParaRPr>
          </a:p>
        </p:txBody>
      </p:sp>
      <p:sp>
        <p:nvSpPr>
          <p:cNvPr id="8" name="Fußzeilenplatzhalter 7"/>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933165275"/>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Werkzeug ASYM-</a:t>
            </a:r>
            <a:r>
              <a:rPr lang="de-DE" dirty="0" err="1"/>
              <a:t>Kodierer</a:t>
            </a:r>
            <a:r>
              <a:rPr lang="de-DE" dirty="0"/>
              <a:t> </a:t>
            </a:r>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22</a:t>
            </a:fld>
            <a:endParaRPr lang="de-DE" altLang="en-US" dirty="0">
              <a:solidFill>
                <a:srgbClr val="FFFFCC"/>
              </a:solidFill>
            </a:endParaRPr>
          </a:p>
        </p:txBody>
      </p:sp>
      <p:sp>
        <p:nvSpPr>
          <p:cNvPr id="2" name="Rechteck 1"/>
          <p:cNvSpPr/>
          <p:nvPr/>
        </p:nvSpPr>
        <p:spPr>
          <a:xfrm>
            <a:off x="827584" y="1654056"/>
            <a:ext cx="7864076" cy="1569660"/>
          </a:xfrm>
          <a:prstGeom prst="rect">
            <a:avLst/>
          </a:prstGeom>
        </p:spPr>
        <p:txBody>
          <a:bodyPr wrap="square">
            <a:spAutoFit/>
          </a:bodyPr>
          <a:lstStyle/>
          <a:p>
            <a:pPr algn="l"/>
            <a:r>
              <a:rPr lang="de-DE" sz="2800" dirty="0" smtClean="0">
                <a:solidFill>
                  <a:srgbClr val="006600"/>
                </a:solidFill>
              </a:rPr>
              <a:t>Mit </a:t>
            </a:r>
            <a:r>
              <a:rPr lang="de-DE" sz="2800" dirty="0">
                <a:solidFill>
                  <a:srgbClr val="006600"/>
                </a:solidFill>
              </a:rPr>
              <a:t>dem Schlüssel </a:t>
            </a:r>
            <a:r>
              <a:rPr lang="de-DE" sz="3200" dirty="0">
                <a:solidFill>
                  <a:srgbClr val="006600"/>
                </a:solidFill>
                <a:latin typeface="Courier New" panose="02070309020205020404" pitchFamily="49" charset="0"/>
                <a:cs typeface="Courier New" panose="02070309020205020404" pitchFamily="49" charset="0"/>
              </a:rPr>
              <a:t>AZS</a:t>
            </a:r>
            <a:r>
              <a:rPr lang="de-DE" sz="3200" dirty="0">
                <a:solidFill>
                  <a:srgbClr val="006600"/>
                </a:solidFill>
              </a:rPr>
              <a:t> </a:t>
            </a:r>
            <a:r>
              <a:rPr lang="de-DE" sz="2800" dirty="0">
                <a:solidFill>
                  <a:srgbClr val="006600"/>
                </a:solidFill>
              </a:rPr>
              <a:t>wurde </a:t>
            </a:r>
            <a:r>
              <a:rPr lang="de-DE" sz="3200" dirty="0">
                <a:solidFill>
                  <a:srgbClr val="006600"/>
                </a:solidFill>
                <a:latin typeface="Courier New" panose="02070309020205020404" pitchFamily="49" charset="0"/>
                <a:cs typeface="Courier New" panose="02070309020205020404" pitchFamily="49" charset="0"/>
              </a:rPr>
              <a:t>EC-CARD</a:t>
            </a:r>
            <a:r>
              <a:rPr lang="de-DE" sz="2800" dirty="0">
                <a:solidFill>
                  <a:srgbClr val="006600"/>
                </a:solidFill>
              </a:rPr>
              <a:t> zu </a:t>
            </a:r>
            <a:r>
              <a:rPr lang="de-DE" sz="3200" dirty="0">
                <a:solidFill>
                  <a:srgbClr val="006600"/>
                </a:solidFill>
                <a:latin typeface="Courier New" panose="02070309020205020404" pitchFamily="49" charset="0"/>
                <a:cs typeface="Courier New" panose="02070309020205020404" pitchFamily="49" charset="0"/>
              </a:rPr>
              <a:t>JVQFQUH</a:t>
            </a:r>
            <a:r>
              <a:rPr lang="de-DE" sz="2800" dirty="0">
                <a:solidFill>
                  <a:srgbClr val="006600"/>
                </a:solidFill>
              </a:rPr>
              <a:t> verschlüsselt. </a:t>
            </a:r>
            <a:endParaRPr lang="de-DE" sz="2800" dirty="0" smtClean="0">
              <a:solidFill>
                <a:srgbClr val="006600"/>
              </a:solidFill>
            </a:endParaRPr>
          </a:p>
          <a:p>
            <a:pPr algn="l"/>
            <a:r>
              <a:rPr lang="de-DE" sz="2800" dirty="0" smtClean="0">
                <a:solidFill>
                  <a:srgbClr val="006600"/>
                </a:solidFill>
              </a:rPr>
              <a:t>... und was passiert beim Schlüssel </a:t>
            </a:r>
            <a:r>
              <a:rPr lang="de-DE" sz="3200" dirty="0" smtClean="0">
                <a:solidFill>
                  <a:srgbClr val="006600"/>
                </a:solidFill>
                <a:latin typeface="Courier New" panose="02070309020205020404" pitchFamily="49" charset="0"/>
                <a:cs typeface="Courier New" panose="02070309020205020404" pitchFamily="49" charset="0"/>
              </a:rPr>
              <a:t>PCT</a:t>
            </a:r>
            <a:r>
              <a:rPr lang="de-DE" sz="2800" dirty="0" smtClean="0">
                <a:solidFill>
                  <a:srgbClr val="006600"/>
                </a:solidFill>
              </a:rPr>
              <a:t>?</a:t>
            </a:r>
            <a:endParaRPr lang="de-DE" sz="2800" dirty="0">
              <a:solidFill>
                <a:srgbClr val="006600"/>
              </a:solidFill>
            </a:endParaRPr>
          </a:p>
        </p:txBody>
      </p:sp>
      <p:sp>
        <p:nvSpPr>
          <p:cNvPr id="5" name="Rechteck 4"/>
          <p:cNvSpPr/>
          <p:nvPr/>
        </p:nvSpPr>
        <p:spPr>
          <a:xfrm>
            <a:off x="83625" y="1129308"/>
            <a:ext cx="2324675" cy="523220"/>
          </a:xfrm>
          <a:prstGeom prst="rect">
            <a:avLst/>
          </a:prstGeom>
        </p:spPr>
        <p:txBody>
          <a:bodyPr wrap="none">
            <a:spAutoFit/>
          </a:bodyPr>
          <a:lstStyle/>
          <a:p>
            <a:r>
              <a:rPr lang="de-DE" sz="2800" dirty="0">
                <a:solidFill>
                  <a:srgbClr val="006600"/>
                </a:solidFill>
              </a:rPr>
              <a:t>Behauptung: </a:t>
            </a:r>
            <a:endParaRPr lang="de-DE" sz="2800" dirty="0"/>
          </a:p>
        </p:txBody>
      </p:sp>
      <p:graphicFrame>
        <p:nvGraphicFramePr>
          <p:cNvPr id="20" name="Tabelle 19"/>
          <p:cNvGraphicFramePr>
            <a:graphicFrameLocks noGrp="1"/>
          </p:cNvGraphicFramePr>
          <p:nvPr>
            <p:extLst>
              <p:ext uri="{D42A27DB-BD31-4B8C-83A1-F6EECF244321}">
                <p14:modId xmlns:p14="http://schemas.microsoft.com/office/powerpoint/2010/main" val="1630765139"/>
              </p:ext>
            </p:extLst>
          </p:nvPr>
        </p:nvGraphicFramePr>
        <p:xfrm>
          <a:off x="252865" y="3577580"/>
          <a:ext cx="8578299" cy="1783080"/>
        </p:xfrm>
        <a:graphic>
          <a:graphicData uri="http://schemas.openxmlformats.org/drawingml/2006/table">
            <a:tbl>
              <a:tblPr firstRow="1" bandRow="1">
                <a:tableStyleId>{5C22544A-7EE6-4342-B048-85BDC9FD1C3A}</a:tableStyleId>
              </a:tblPr>
              <a:tblGrid>
                <a:gridCol w="1322097"/>
                <a:gridCol w="362024"/>
                <a:gridCol w="418812"/>
                <a:gridCol w="369122"/>
                <a:gridCol w="362024"/>
                <a:gridCol w="418812"/>
                <a:gridCol w="369122"/>
                <a:gridCol w="376221"/>
                <a:gridCol w="612000"/>
                <a:gridCol w="1311449"/>
                <a:gridCol w="362024"/>
                <a:gridCol w="415263"/>
                <a:gridCol w="369122"/>
                <a:gridCol w="362024"/>
                <a:gridCol w="420587"/>
                <a:gridCol w="369122"/>
                <a:gridCol w="358474"/>
              </a:tblGrid>
              <a:tr h="0">
                <a:tc gridSpan="8">
                  <a:txBody>
                    <a:bodyPr/>
                    <a:lstStyle/>
                    <a:p>
                      <a:pPr>
                        <a:lnSpc>
                          <a:spcPct val="150000"/>
                        </a:lnSpc>
                        <a:spcAft>
                          <a:spcPts val="0"/>
                        </a:spcAft>
                      </a:pPr>
                      <a:r>
                        <a:rPr lang="de-DE" sz="1800" dirty="0">
                          <a:effectLst/>
                        </a:rPr>
                        <a:t>Verschlüsseln</a:t>
                      </a:r>
                      <a:endParaRPr lang="de-DE" sz="1800" dirty="0">
                        <a:effectLst/>
                        <a:latin typeface="Arial"/>
                        <a:ea typeface="Times New Roman"/>
                        <a:cs typeface="Times New Roman"/>
                      </a:endParaRPr>
                    </a:p>
                  </a:txBody>
                  <a:tcPr marL="68580" marR="68580" marT="0" marB="0">
                    <a:lnR w="12700" cmpd="sng">
                      <a:noFill/>
                    </a:lnR>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nSpc>
                          <a:spcPct val="150000"/>
                        </a:lnSpc>
                        <a:spcAft>
                          <a:spcPts val="0"/>
                        </a:spcAft>
                      </a:pPr>
                      <a:r>
                        <a:rPr lang="de-DE" sz="1800" dirty="0">
                          <a:effectLst/>
                        </a:rPr>
                        <a:t> </a:t>
                      </a:r>
                      <a:endParaRPr lang="de-DE" sz="1800" dirty="0">
                        <a:effectLst/>
                        <a:latin typeface="Arial"/>
                        <a:ea typeface="Times New Roman"/>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gridSpan="8">
                  <a:txBody>
                    <a:bodyPr/>
                    <a:lstStyle/>
                    <a:p>
                      <a:pPr>
                        <a:lnSpc>
                          <a:spcPct val="150000"/>
                        </a:lnSpc>
                        <a:spcAft>
                          <a:spcPts val="0"/>
                        </a:spcAft>
                      </a:pPr>
                      <a:r>
                        <a:rPr lang="de-DE" sz="1800">
                          <a:effectLst/>
                        </a:rPr>
                        <a:t>Entschlüsseln</a:t>
                      </a:r>
                      <a:endParaRPr lang="de-DE" sz="1800">
                        <a:effectLst/>
                        <a:latin typeface="Arial"/>
                        <a:ea typeface="Times New Roman"/>
                        <a:cs typeface="Times New Roman"/>
                      </a:endParaRPr>
                    </a:p>
                  </a:txBody>
                  <a:tcPr marL="68580" marR="68580" marT="0" marB="0">
                    <a:lnL w="12700" cmpd="sng">
                      <a:noFill/>
                    </a:ln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r>
              <a:tr h="0">
                <a:tc>
                  <a:txBody>
                    <a:bodyPr/>
                    <a:lstStyle/>
                    <a:p>
                      <a:pPr>
                        <a:lnSpc>
                          <a:spcPct val="150000"/>
                        </a:lnSpc>
                        <a:spcAft>
                          <a:spcPts val="0"/>
                        </a:spcAft>
                      </a:pPr>
                      <a:r>
                        <a:rPr lang="de-DE" sz="1800" dirty="0">
                          <a:solidFill>
                            <a:srgbClr val="006600"/>
                          </a:solidFill>
                          <a:effectLst/>
                        </a:rPr>
                        <a:t>Schlüssel</a:t>
                      </a:r>
                      <a:endParaRPr lang="de-DE" sz="1800" dirty="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T</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T</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dirty="0">
                          <a:solidFill>
                            <a:srgbClr val="006600"/>
                          </a:solidFill>
                          <a:effectLst/>
                        </a:rPr>
                        <a:t>Schlüssel</a:t>
                      </a:r>
                      <a:endParaRPr lang="de-DE" sz="1800" dirty="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T</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T</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r h="0">
                <a:tc>
                  <a:txBody>
                    <a:bodyPr/>
                    <a:lstStyle/>
                    <a:p>
                      <a:pPr>
                        <a:lnSpc>
                          <a:spcPct val="150000"/>
                        </a:lnSpc>
                        <a:spcAft>
                          <a:spcPts val="0"/>
                        </a:spcAft>
                      </a:pPr>
                      <a:r>
                        <a:rPr lang="de-DE" sz="1800">
                          <a:solidFill>
                            <a:srgbClr val="006600"/>
                          </a:solidFill>
                          <a:effectLst/>
                        </a:rPr>
                        <a:t>Klartext</a:t>
                      </a:r>
                      <a:endParaRPr lang="de-DE" sz="180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E</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C</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C</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R</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D</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dirty="0">
                          <a:solidFill>
                            <a:srgbClr val="006600"/>
                          </a:solidFill>
                          <a:effectLst/>
                        </a:rPr>
                        <a:t>Geheimtext</a:t>
                      </a:r>
                      <a:endParaRPr lang="de-DE" sz="1800" dirty="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J</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V</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F</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U</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H</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r h="0">
                <a:tc>
                  <a:txBody>
                    <a:bodyPr/>
                    <a:lstStyle/>
                    <a:p>
                      <a:pPr>
                        <a:lnSpc>
                          <a:spcPct val="150000"/>
                        </a:lnSpc>
                        <a:spcAft>
                          <a:spcPts val="0"/>
                        </a:spcAft>
                      </a:pPr>
                      <a:r>
                        <a:rPr lang="de-DE" sz="1800">
                          <a:solidFill>
                            <a:srgbClr val="006600"/>
                          </a:solidFill>
                          <a:effectLst/>
                        </a:rPr>
                        <a:t>Geheimtext</a:t>
                      </a:r>
                      <a:endParaRPr lang="de-DE" sz="180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a:solidFill>
                            <a:srgbClr val="006600"/>
                          </a:solidFill>
                          <a:effectLst/>
                        </a:rPr>
                        <a:t>Klartext</a:t>
                      </a:r>
                      <a:endParaRPr lang="de-DE" sz="180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 </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 </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bl>
          </a:graphicData>
        </a:graphic>
      </p:graphicFrame>
      <p:sp>
        <p:nvSpPr>
          <p:cNvPr id="7" name="Rechteck 6"/>
          <p:cNvSpPr/>
          <p:nvPr/>
        </p:nvSpPr>
        <p:spPr>
          <a:xfrm>
            <a:off x="5036513" y="683320"/>
            <a:ext cx="3377335" cy="307777"/>
          </a:xfrm>
          <a:prstGeom prst="rect">
            <a:avLst/>
          </a:prstGeom>
        </p:spPr>
        <p:txBody>
          <a:bodyPr wrap="none">
            <a:spAutoFit/>
          </a:bodyPr>
          <a:lstStyle/>
          <a:p>
            <a:r>
              <a:rPr lang="de-DE" sz="1400" dirty="0" smtClean="0">
                <a:solidFill>
                  <a:schemeClr val="tx2"/>
                </a:solidFill>
              </a:rPr>
              <a:t>aus </a:t>
            </a:r>
            <a:r>
              <a:rPr lang="de-DE" sz="1400" dirty="0" err="1" smtClean="0">
                <a:solidFill>
                  <a:schemeClr val="tx2"/>
                </a:solidFill>
              </a:rPr>
              <a:t>Gallenbacher</a:t>
            </a:r>
            <a:r>
              <a:rPr lang="de-DE" sz="1400" dirty="0" smtClean="0">
                <a:solidFill>
                  <a:schemeClr val="tx2"/>
                </a:solidFill>
              </a:rPr>
              <a:t>. Abenteuer Informatik </a:t>
            </a:r>
            <a:endParaRPr lang="de-DE" sz="1400" dirty="0">
              <a:solidFill>
                <a:schemeClr val="tx2"/>
              </a:solidFill>
            </a:endParaRPr>
          </a:p>
        </p:txBody>
      </p:sp>
      <p:sp>
        <p:nvSpPr>
          <p:cNvPr id="6" name="Fußzeilenplatzhalter 5"/>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284946110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Werkzeug ASYM-</a:t>
            </a:r>
            <a:r>
              <a:rPr lang="de-DE" dirty="0" err="1"/>
              <a:t>Kodierer</a:t>
            </a:r>
            <a:r>
              <a:rPr lang="de-DE" dirty="0"/>
              <a:t> </a:t>
            </a:r>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23</a:t>
            </a:fld>
            <a:endParaRPr lang="de-DE" altLang="en-US" dirty="0">
              <a:solidFill>
                <a:srgbClr val="FFFFCC"/>
              </a:solidFill>
            </a:endParaRPr>
          </a:p>
        </p:txBody>
      </p:sp>
      <p:sp>
        <p:nvSpPr>
          <p:cNvPr id="2" name="Rechteck 1"/>
          <p:cNvSpPr/>
          <p:nvPr/>
        </p:nvSpPr>
        <p:spPr>
          <a:xfrm>
            <a:off x="827584" y="1654056"/>
            <a:ext cx="7864076" cy="1569660"/>
          </a:xfrm>
          <a:prstGeom prst="rect">
            <a:avLst/>
          </a:prstGeom>
        </p:spPr>
        <p:txBody>
          <a:bodyPr wrap="square">
            <a:spAutoFit/>
          </a:bodyPr>
          <a:lstStyle/>
          <a:p>
            <a:pPr algn="l"/>
            <a:r>
              <a:rPr lang="de-DE" sz="2800" dirty="0" smtClean="0">
                <a:solidFill>
                  <a:srgbClr val="006600"/>
                </a:solidFill>
              </a:rPr>
              <a:t>Mit </a:t>
            </a:r>
            <a:r>
              <a:rPr lang="de-DE" sz="2800" dirty="0">
                <a:solidFill>
                  <a:srgbClr val="006600"/>
                </a:solidFill>
              </a:rPr>
              <a:t>dem Schlüssel </a:t>
            </a:r>
            <a:r>
              <a:rPr lang="de-DE" sz="3200" dirty="0">
                <a:solidFill>
                  <a:srgbClr val="006600"/>
                </a:solidFill>
                <a:latin typeface="Courier New" panose="02070309020205020404" pitchFamily="49" charset="0"/>
                <a:cs typeface="Courier New" panose="02070309020205020404" pitchFamily="49" charset="0"/>
              </a:rPr>
              <a:t>AZS</a:t>
            </a:r>
            <a:r>
              <a:rPr lang="de-DE" sz="3200" dirty="0">
                <a:solidFill>
                  <a:srgbClr val="006600"/>
                </a:solidFill>
              </a:rPr>
              <a:t> </a:t>
            </a:r>
            <a:r>
              <a:rPr lang="de-DE" sz="2800" dirty="0">
                <a:solidFill>
                  <a:srgbClr val="006600"/>
                </a:solidFill>
              </a:rPr>
              <a:t>wurde </a:t>
            </a:r>
            <a:r>
              <a:rPr lang="de-DE" sz="3200" dirty="0">
                <a:solidFill>
                  <a:srgbClr val="006600"/>
                </a:solidFill>
                <a:latin typeface="Courier New" panose="02070309020205020404" pitchFamily="49" charset="0"/>
                <a:cs typeface="Courier New" panose="02070309020205020404" pitchFamily="49" charset="0"/>
              </a:rPr>
              <a:t>EC-CARD</a:t>
            </a:r>
            <a:r>
              <a:rPr lang="de-DE" sz="2800" dirty="0">
                <a:solidFill>
                  <a:srgbClr val="006600"/>
                </a:solidFill>
              </a:rPr>
              <a:t> zu </a:t>
            </a:r>
            <a:r>
              <a:rPr lang="de-DE" sz="3200" dirty="0">
                <a:solidFill>
                  <a:srgbClr val="006600"/>
                </a:solidFill>
                <a:latin typeface="Courier New" panose="02070309020205020404" pitchFamily="49" charset="0"/>
                <a:cs typeface="Courier New" panose="02070309020205020404" pitchFamily="49" charset="0"/>
              </a:rPr>
              <a:t>JVQFQUH</a:t>
            </a:r>
            <a:r>
              <a:rPr lang="de-DE" sz="2800" dirty="0">
                <a:solidFill>
                  <a:srgbClr val="006600"/>
                </a:solidFill>
              </a:rPr>
              <a:t> verschlüsselt. </a:t>
            </a:r>
            <a:endParaRPr lang="de-DE" sz="2800" dirty="0" smtClean="0">
              <a:solidFill>
                <a:srgbClr val="006600"/>
              </a:solidFill>
            </a:endParaRPr>
          </a:p>
          <a:p>
            <a:pPr algn="l"/>
            <a:r>
              <a:rPr lang="de-DE" sz="2800" dirty="0" smtClean="0">
                <a:solidFill>
                  <a:srgbClr val="006600"/>
                </a:solidFill>
              </a:rPr>
              <a:t>... und was passiert beim Schlüssel </a:t>
            </a:r>
            <a:r>
              <a:rPr lang="de-DE" sz="3200" dirty="0" smtClean="0">
                <a:solidFill>
                  <a:srgbClr val="006600"/>
                </a:solidFill>
                <a:latin typeface="Courier New" panose="02070309020205020404" pitchFamily="49" charset="0"/>
                <a:cs typeface="Courier New" panose="02070309020205020404" pitchFamily="49" charset="0"/>
              </a:rPr>
              <a:t>PCT</a:t>
            </a:r>
            <a:r>
              <a:rPr lang="de-DE" sz="2800" dirty="0" smtClean="0">
                <a:solidFill>
                  <a:srgbClr val="006600"/>
                </a:solidFill>
              </a:rPr>
              <a:t>?</a:t>
            </a:r>
            <a:endParaRPr lang="de-DE" sz="2800" dirty="0">
              <a:solidFill>
                <a:srgbClr val="006600"/>
              </a:solidFill>
            </a:endParaRPr>
          </a:p>
        </p:txBody>
      </p:sp>
      <p:sp>
        <p:nvSpPr>
          <p:cNvPr id="5" name="Rechteck 4"/>
          <p:cNvSpPr/>
          <p:nvPr/>
        </p:nvSpPr>
        <p:spPr>
          <a:xfrm>
            <a:off x="83625" y="1129308"/>
            <a:ext cx="2324675" cy="523220"/>
          </a:xfrm>
          <a:prstGeom prst="rect">
            <a:avLst/>
          </a:prstGeom>
        </p:spPr>
        <p:txBody>
          <a:bodyPr wrap="none">
            <a:spAutoFit/>
          </a:bodyPr>
          <a:lstStyle/>
          <a:p>
            <a:r>
              <a:rPr lang="de-DE" sz="2800" dirty="0">
                <a:solidFill>
                  <a:srgbClr val="006600"/>
                </a:solidFill>
              </a:rPr>
              <a:t>Behauptung: </a:t>
            </a:r>
            <a:endParaRPr lang="de-DE" sz="2800" dirty="0"/>
          </a:p>
        </p:txBody>
      </p:sp>
      <p:graphicFrame>
        <p:nvGraphicFramePr>
          <p:cNvPr id="20" name="Tabelle 19"/>
          <p:cNvGraphicFramePr>
            <a:graphicFrameLocks noGrp="1"/>
          </p:cNvGraphicFramePr>
          <p:nvPr>
            <p:extLst>
              <p:ext uri="{D42A27DB-BD31-4B8C-83A1-F6EECF244321}">
                <p14:modId xmlns:p14="http://schemas.microsoft.com/office/powerpoint/2010/main" val="2346028284"/>
              </p:ext>
            </p:extLst>
          </p:nvPr>
        </p:nvGraphicFramePr>
        <p:xfrm>
          <a:off x="252865" y="3577580"/>
          <a:ext cx="8578299" cy="1783080"/>
        </p:xfrm>
        <a:graphic>
          <a:graphicData uri="http://schemas.openxmlformats.org/drawingml/2006/table">
            <a:tbl>
              <a:tblPr firstRow="1" bandRow="1">
                <a:tableStyleId>{5C22544A-7EE6-4342-B048-85BDC9FD1C3A}</a:tableStyleId>
              </a:tblPr>
              <a:tblGrid>
                <a:gridCol w="1322097"/>
                <a:gridCol w="362024"/>
                <a:gridCol w="418812"/>
                <a:gridCol w="369122"/>
                <a:gridCol w="362024"/>
                <a:gridCol w="418812"/>
                <a:gridCol w="369122"/>
                <a:gridCol w="376221"/>
                <a:gridCol w="612000"/>
                <a:gridCol w="1311449"/>
                <a:gridCol w="362024"/>
                <a:gridCol w="415263"/>
                <a:gridCol w="369122"/>
                <a:gridCol w="362024"/>
                <a:gridCol w="420587"/>
                <a:gridCol w="369122"/>
                <a:gridCol w="358474"/>
              </a:tblGrid>
              <a:tr h="0">
                <a:tc gridSpan="8">
                  <a:txBody>
                    <a:bodyPr/>
                    <a:lstStyle/>
                    <a:p>
                      <a:pPr>
                        <a:lnSpc>
                          <a:spcPct val="150000"/>
                        </a:lnSpc>
                        <a:spcAft>
                          <a:spcPts val="0"/>
                        </a:spcAft>
                      </a:pPr>
                      <a:r>
                        <a:rPr lang="de-DE" sz="1800" dirty="0">
                          <a:effectLst/>
                        </a:rPr>
                        <a:t>Verschlüsseln</a:t>
                      </a:r>
                      <a:endParaRPr lang="de-DE" sz="1800" dirty="0">
                        <a:effectLst/>
                        <a:latin typeface="Arial"/>
                        <a:ea typeface="Times New Roman"/>
                        <a:cs typeface="Times New Roman"/>
                      </a:endParaRPr>
                    </a:p>
                  </a:txBody>
                  <a:tcPr marL="68580" marR="68580" marT="0" marB="0">
                    <a:lnR w="12700" cmpd="sng">
                      <a:noFill/>
                    </a:lnR>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pPr>
                        <a:lnSpc>
                          <a:spcPct val="150000"/>
                        </a:lnSpc>
                        <a:spcAft>
                          <a:spcPts val="0"/>
                        </a:spcAft>
                      </a:pPr>
                      <a:r>
                        <a:rPr lang="de-DE" sz="1800" dirty="0">
                          <a:effectLst/>
                        </a:rPr>
                        <a:t> </a:t>
                      </a:r>
                      <a:endParaRPr lang="de-DE" sz="1800" dirty="0">
                        <a:effectLst/>
                        <a:latin typeface="Arial"/>
                        <a:ea typeface="Times New Roman"/>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gridSpan="8">
                  <a:txBody>
                    <a:bodyPr/>
                    <a:lstStyle/>
                    <a:p>
                      <a:pPr>
                        <a:lnSpc>
                          <a:spcPct val="150000"/>
                        </a:lnSpc>
                        <a:spcAft>
                          <a:spcPts val="0"/>
                        </a:spcAft>
                      </a:pPr>
                      <a:r>
                        <a:rPr lang="de-DE" sz="1800">
                          <a:effectLst/>
                        </a:rPr>
                        <a:t>Entschlüsseln</a:t>
                      </a:r>
                      <a:endParaRPr lang="de-DE" sz="1800">
                        <a:effectLst/>
                        <a:latin typeface="Arial"/>
                        <a:ea typeface="Times New Roman"/>
                        <a:cs typeface="Times New Roman"/>
                      </a:endParaRPr>
                    </a:p>
                  </a:txBody>
                  <a:tcPr marL="68580" marR="68580" marT="0" marB="0">
                    <a:lnL w="12700" cmpd="sng">
                      <a:noFill/>
                    </a:ln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r>
              <a:tr h="0">
                <a:tc>
                  <a:txBody>
                    <a:bodyPr/>
                    <a:lstStyle/>
                    <a:p>
                      <a:pPr>
                        <a:lnSpc>
                          <a:spcPct val="150000"/>
                        </a:lnSpc>
                        <a:spcAft>
                          <a:spcPts val="0"/>
                        </a:spcAft>
                      </a:pPr>
                      <a:r>
                        <a:rPr lang="de-DE" sz="1800" dirty="0">
                          <a:solidFill>
                            <a:srgbClr val="006600"/>
                          </a:solidFill>
                          <a:effectLst/>
                        </a:rPr>
                        <a:t>Schlüssel</a:t>
                      </a:r>
                      <a:endParaRPr lang="de-DE" sz="1800" dirty="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T</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T</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dirty="0">
                          <a:solidFill>
                            <a:srgbClr val="006600"/>
                          </a:solidFill>
                          <a:effectLst/>
                        </a:rPr>
                        <a:t>Schlüssel</a:t>
                      </a:r>
                      <a:endParaRPr lang="de-DE" sz="1800" dirty="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T</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T</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P</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r h="0">
                <a:tc>
                  <a:txBody>
                    <a:bodyPr/>
                    <a:lstStyle/>
                    <a:p>
                      <a:pPr>
                        <a:lnSpc>
                          <a:spcPct val="150000"/>
                        </a:lnSpc>
                        <a:spcAft>
                          <a:spcPts val="0"/>
                        </a:spcAft>
                      </a:pPr>
                      <a:r>
                        <a:rPr lang="de-DE" sz="1800">
                          <a:solidFill>
                            <a:srgbClr val="006600"/>
                          </a:solidFill>
                          <a:effectLst/>
                        </a:rPr>
                        <a:t>Klartext</a:t>
                      </a:r>
                      <a:endParaRPr lang="de-DE" sz="180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E</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C</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C</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A</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R</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D</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dirty="0">
                          <a:solidFill>
                            <a:srgbClr val="006600"/>
                          </a:solidFill>
                          <a:effectLst/>
                        </a:rPr>
                        <a:t>Geheimtext</a:t>
                      </a:r>
                      <a:endParaRPr lang="de-DE" sz="1800" dirty="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J</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V</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F</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Q</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a:solidFill>
                            <a:srgbClr val="006600"/>
                          </a:solidFill>
                          <a:effectLst/>
                          <a:latin typeface="Courier New" panose="02070309020205020404" pitchFamily="49" charset="0"/>
                          <a:cs typeface="Courier New" panose="02070309020205020404" pitchFamily="49" charset="0"/>
                        </a:rPr>
                        <a:t>U</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a:solidFill>
                            <a:srgbClr val="006600"/>
                          </a:solidFill>
                          <a:effectLst/>
                          <a:latin typeface="Courier New" panose="02070309020205020404" pitchFamily="49" charset="0"/>
                          <a:cs typeface="Courier New" panose="02070309020205020404" pitchFamily="49" charset="0"/>
                        </a:rPr>
                        <a:t>H</a:t>
                      </a:r>
                      <a:endParaRPr lang="de-DE" sz="2000" b="1">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r h="0">
                <a:tc>
                  <a:txBody>
                    <a:bodyPr/>
                    <a:lstStyle/>
                    <a:p>
                      <a:pPr>
                        <a:lnSpc>
                          <a:spcPct val="150000"/>
                        </a:lnSpc>
                        <a:spcAft>
                          <a:spcPts val="0"/>
                        </a:spcAft>
                      </a:pPr>
                      <a:r>
                        <a:rPr lang="de-DE" sz="1800">
                          <a:solidFill>
                            <a:srgbClr val="006600"/>
                          </a:solidFill>
                          <a:effectLst/>
                        </a:rPr>
                        <a:t>Geheimtext</a:t>
                      </a:r>
                      <a:endParaRPr lang="de-DE" sz="1800">
                        <a:solidFill>
                          <a:srgbClr val="006600"/>
                        </a:solidFill>
                        <a:effectLst/>
                        <a:latin typeface="Arial"/>
                        <a:ea typeface="Times New Roman"/>
                        <a:cs typeface="Times New Roman"/>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Q</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G</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S</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P</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L</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C</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FF0000"/>
                          </a:solidFill>
                          <a:effectLst/>
                          <a:latin typeface="Courier New" panose="02070309020205020404" pitchFamily="49" charset="0"/>
                          <a:cs typeface="Courier New" panose="02070309020205020404" pitchFamily="49" charset="0"/>
                        </a:rPr>
                        <a:t>B</a:t>
                      </a:r>
                      <a:endParaRPr lang="de-DE" sz="2000" b="1" dirty="0">
                        <a:solidFill>
                          <a:srgbClr val="FF0000"/>
                        </a:solidFill>
                        <a:effectLst/>
                        <a:latin typeface="Courier New" panose="02070309020205020404" pitchFamily="49" charset="0"/>
                        <a:ea typeface="Times New Roman"/>
                        <a:cs typeface="Courier New" panose="02070309020205020404" pitchFamily="49" charset="0"/>
                      </a:endParaRPr>
                    </a:p>
                  </a:txBody>
                  <a:tcPr marL="68580" marR="68580" marT="0" marB="0">
                    <a:lnR w="12700" cmpd="sng">
                      <a:noFill/>
                    </a:lnR>
                  </a:tcPr>
                </a:tc>
                <a:tc>
                  <a:txBody>
                    <a:bodyPr/>
                    <a:lstStyle/>
                    <a:p>
                      <a:pPr>
                        <a:lnSpc>
                          <a:spcPct val="150000"/>
                        </a:lnSpc>
                        <a:spcAft>
                          <a:spcPts val="0"/>
                        </a:spcAft>
                      </a:pPr>
                      <a:r>
                        <a:rPr lang="de-DE" sz="1800" dirty="0">
                          <a:solidFill>
                            <a:srgbClr val="006600"/>
                          </a:solidFill>
                          <a:effectLst/>
                        </a:rPr>
                        <a:t> </a:t>
                      </a:r>
                      <a:endParaRPr lang="de-DE" sz="1800" dirty="0">
                        <a:solidFill>
                          <a:srgbClr val="006600"/>
                        </a:solidFill>
                        <a:effectLst/>
                        <a:latin typeface="Arial"/>
                        <a:ea typeface="Times New Roman"/>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nSpc>
                          <a:spcPct val="150000"/>
                        </a:lnSpc>
                        <a:spcAft>
                          <a:spcPts val="0"/>
                        </a:spcAft>
                      </a:pPr>
                      <a:r>
                        <a:rPr lang="de-DE" sz="1800">
                          <a:solidFill>
                            <a:srgbClr val="006600"/>
                          </a:solidFill>
                          <a:effectLst/>
                        </a:rPr>
                        <a:t>Klartext</a:t>
                      </a:r>
                      <a:endParaRPr lang="de-DE" sz="1800">
                        <a:solidFill>
                          <a:srgbClr val="006600"/>
                        </a:solidFill>
                        <a:effectLst/>
                        <a:latin typeface="Arial"/>
                        <a:ea typeface="Times New Roman"/>
                        <a:cs typeface="Times New Roman"/>
                      </a:endParaRPr>
                    </a:p>
                  </a:txBody>
                  <a:tcPr marL="68580" marR="68580" marT="0" marB="0">
                    <a:lnL w="12700" cmpd="sng">
                      <a:noFill/>
                    </a:lnL>
                  </a:tcPr>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E</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C</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A</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R</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c>
                  <a:txBody>
                    <a:bodyPr/>
                    <a:lstStyle/>
                    <a:p>
                      <a:pPr algn="ctr">
                        <a:lnSpc>
                          <a:spcPct val="150000"/>
                        </a:lnSpc>
                        <a:spcAft>
                          <a:spcPts val="0"/>
                        </a:spcAft>
                      </a:pPr>
                      <a:r>
                        <a:rPr lang="de-DE" sz="2000" b="1" dirty="0" smtClean="0">
                          <a:solidFill>
                            <a:srgbClr val="006600"/>
                          </a:solidFill>
                          <a:effectLst/>
                          <a:latin typeface="Courier New" panose="02070309020205020404" pitchFamily="49" charset="0"/>
                          <a:cs typeface="Courier New" panose="02070309020205020404" pitchFamily="49" charset="0"/>
                        </a:rPr>
                        <a:t>D</a:t>
                      </a:r>
                      <a:endParaRPr lang="de-DE" sz="2000" b="1" dirty="0">
                        <a:solidFill>
                          <a:srgbClr val="006600"/>
                        </a:solidFill>
                        <a:effectLst/>
                        <a:latin typeface="Courier New" panose="02070309020205020404" pitchFamily="49" charset="0"/>
                        <a:ea typeface="Times New Roman"/>
                        <a:cs typeface="Courier New" panose="02070309020205020404" pitchFamily="49" charset="0"/>
                      </a:endParaRPr>
                    </a:p>
                  </a:txBody>
                  <a:tcPr marL="68580" marR="68580" marT="0" marB="0"/>
                </a:tc>
              </a:tr>
            </a:tbl>
          </a:graphicData>
        </a:graphic>
      </p:graphicFrame>
      <p:sp>
        <p:nvSpPr>
          <p:cNvPr id="7" name="Rechteck 6"/>
          <p:cNvSpPr/>
          <p:nvPr/>
        </p:nvSpPr>
        <p:spPr>
          <a:xfrm>
            <a:off x="5036513" y="683320"/>
            <a:ext cx="3377335" cy="307777"/>
          </a:xfrm>
          <a:prstGeom prst="rect">
            <a:avLst/>
          </a:prstGeom>
        </p:spPr>
        <p:txBody>
          <a:bodyPr wrap="none">
            <a:spAutoFit/>
          </a:bodyPr>
          <a:lstStyle/>
          <a:p>
            <a:r>
              <a:rPr lang="de-DE" sz="1400" dirty="0" smtClean="0">
                <a:solidFill>
                  <a:schemeClr val="tx2"/>
                </a:solidFill>
              </a:rPr>
              <a:t>aus </a:t>
            </a:r>
            <a:r>
              <a:rPr lang="de-DE" sz="1400" dirty="0" err="1" smtClean="0">
                <a:solidFill>
                  <a:schemeClr val="tx2"/>
                </a:solidFill>
              </a:rPr>
              <a:t>Gallenbacher</a:t>
            </a:r>
            <a:r>
              <a:rPr lang="de-DE" sz="1400" dirty="0" smtClean="0">
                <a:solidFill>
                  <a:schemeClr val="tx2"/>
                </a:solidFill>
              </a:rPr>
              <a:t>. Abenteuer Informatik </a:t>
            </a:r>
            <a:endParaRPr lang="de-DE" sz="1400" dirty="0">
              <a:solidFill>
                <a:schemeClr val="tx2"/>
              </a:solidFill>
            </a:endParaRPr>
          </a:p>
        </p:txBody>
      </p:sp>
      <p:sp>
        <p:nvSpPr>
          <p:cNvPr id="6" name="Fußzeilenplatzhalter 5"/>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239404957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Asymmetrische Verfahren</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24</a:t>
            </a:fld>
            <a:endParaRPr lang="de-DE" altLang="en-US" dirty="0">
              <a:solidFill>
                <a:srgbClr val="FFFFCC"/>
              </a:solidFill>
            </a:endParaRPr>
          </a:p>
        </p:txBody>
      </p:sp>
      <p:sp>
        <p:nvSpPr>
          <p:cNvPr id="5" name="Text Box 4"/>
          <p:cNvSpPr txBox="1">
            <a:spLocks noChangeArrowheads="1"/>
          </p:cNvSpPr>
          <p:nvPr/>
        </p:nvSpPr>
        <p:spPr bwMode="auto">
          <a:xfrm>
            <a:off x="-1" y="4197350"/>
            <a:ext cx="8964613" cy="384175"/>
          </a:xfrm>
          <a:prstGeom prst="rect">
            <a:avLst/>
          </a:prstGeom>
          <a:noFill/>
          <a:ln w="12700" cap="sq">
            <a:noFill/>
            <a:miter lim="800000"/>
            <a:headEnd type="none" w="sm" len="sm"/>
            <a:tailEnd type="none" w="sm" len="sm"/>
          </a:ln>
          <a:effectLst/>
        </p:spPr>
        <p:txBody>
          <a:bodyPr>
            <a:spAutoFit/>
          </a:bodyPr>
          <a:lstStyle/>
          <a:p>
            <a:pPr marL="265113" indent="-265113" algn="l">
              <a:lnSpc>
                <a:spcPct val="80000"/>
              </a:lnSpc>
              <a:spcBef>
                <a:spcPct val="50000"/>
              </a:spcBef>
              <a:defRPr/>
            </a:pPr>
            <a:endParaRPr lang="de-DE" sz="2400" b="1">
              <a:solidFill>
                <a:srgbClr val="FF0000"/>
              </a:solidFill>
              <a:effectLst>
                <a:outerShdw blurRad="38100" dist="38100" dir="2700000" algn="tl">
                  <a:srgbClr val="000000"/>
                </a:outerShdw>
              </a:effectLst>
            </a:endParaRPr>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000" y="1057300"/>
            <a:ext cx="7920000" cy="3320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a:xfrm>
            <a:off x="1115616" y="4504392"/>
            <a:ext cx="1152128" cy="369332"/>
          </a:xfrm>
          <a:prstGeom prst="rect">
            <a:avLst/>
          </a:prstGeom>
        </p:spPr>
        <p:txBody>
          <a:bodyPr wrap="square">
            <a:spAutoFit/>
          </a:bodyPr>
          <a:lstStyle/>
          <a:p>
            <a:r>
              <a:rPr lang="de-DE" b="1" dirty="0" smtClean="0">
                <a:solidFill>
                  <a:srgbClr val="006600"/>
                </a:solidFill>
              </a:rPr>
              <a:t>Klartext</a:t>
            </a:r>
            <a:endParaRPr lang="de-DE" dirty="0">
              <a:solidFill>
                <a:srgbClr val="006600"/>
              </a:solidFill>
            </a:endParaRPr>
          </a:p>
        </p:txBody>
      </p:sp>
      <p:sp>
        <p:nvSpPr>
          <p:cNvPr id="10" name="Rechteck 9"/>
          <p:cNvSpPr/>
          <p:nvPr/>
        </p:nvSpPr>
        <p:spPr>
          <a:xfrm>
            <a:off x="5076056" y="4085598"/>
            <a:ext cx="2051720" cy="369332"/>
          </a:xfrm>
          <a:prstGeom prst="rect">
            <a:avLst/>
          </a:prstGeom>
        </p:spPr>
        <p:txBody>
          <a:bodyPr wrap="square">
            <a:spAutoFit/>
          </a:bodyPr>
          <a:lstStyle/>
          <a:p>
            <a:r>
              <a:rPr lang="de-DE" b="1" dirty="0" smtClean="0">
                <a:solidFill>
                  <a:srgbClr val="006600"/>
                </a:solidFill>
              </a:rPr>
              <a:t>Entschlüsselung</a:t>
            </a:r>
            <a:endParaRPr lang="de-DE" dirty="0">
              <a:solidFill>
                <a:srgbClr val="006600"/>
              </a:solidFill>
            </a:endParaRPr>
          </a:p>
        </p:txBody>
      </p:sp>
      <p:sp>
        <p:nvSpPr>
          <p:cNvPr id="11" name="Rechteck 10"/>
          <p:cNvSpPr/>
          <p:nvPr/>
        </p:nvSpPr>
        <p:spPr>
          <a:xfrm>
            <a:off x="3707904" y="4504392"/>
            <a:ext cx="1962909" cy="369332"/>
          </a:xfrm>
          <a:prstGeom prst="rect">
            <a:avLst/>
          </a:prstGeom>
        </p:spPr>
        <p:txBody>
          <a:bodyPr wrap="none">
            <a:spAutoFit/>
          </a:bodyPr>
          <a:lstStyle/>
          <a:p>
            <a:r>
              <a:rPr lang="de-DE" b="1" dirty="0">
                <a:solidFill>
                  <a:srgbClr val="006600"/>
                </a:solidFill>
              </a:rPr>
              <a:t>Chiffrierter Text </a:t>
            </a:r>
            <a:endParaRPr lang="de-DE" dirty="0"/>
          </a:p>
        </p:txBody>
      </p:sp>
      <p:sp>
        <p:nvSpPr>
          <p:cNvPr id="12" name="Rechteck 11"/>
          <p:cNvSpPr/>
          <p:nvPr/>
        </p:nvSpPr>
        <p:spPr>
          <a:xfrm>
            <a:off x="7164288" y="4503905"/>
            <a:ext cx="1043876" cy="369332"/>
          </a:xfrm>
          <a:prstGeom prst="rect">
            <a:avLst/>
          </a:prstGeom>
        </p:spPr>
        <p:txBody>
          <a:bodyPr wrap="none">
            <a:spAutoFit/>
          </a:bodyPr>
          <a:lstStyle/>
          <a:p>
            <a:r>
              <a:rPr lang="de-DE" b="1" dirty="0">
                <a:solidFill>
                  <a:srgbClr val="006600"/>
                </a:solidFill>
              </a:rPr>
              <a:t>Klartext</a:t>
            </a:r>
            <a:endParaRPr lang="de-DE" b="1" dirty="0">
              <a:solidFill>
                <a:srgbClr val="006600"/>
              </a:solidFill>
            </a:endParaRPr>
          </a:p>
        </p:txBody>
      </p:sp>
      <p:sp>
        <p:nvSpPr>
          <p:cNvPr id="13" name="Rechteck 12"/>
          <p:cNvSpPr/>
          <p:nvPr/>
        </p:nvSpPr>
        <p:spPr>
          <a:xfrm>
            <a:off x="2123728" y="4090554"/>
            <a:ext cx="2018565" cy="369332"/>
          </a:xfrm>
          <a:prstGeom prst="rect">
            <a:avLst/>
          </a:prstGeom>
        </p:spPr>
        <p:txBody>
          <a:bodyPr wrap="none">
            <a:spAutoFit/>
          </a:bodyPr>
          <a:lstStyle/>
          <a:p>
            <a:r>
              <a:rPr lang="de-DE" b="1" dirty="0">
                <a:solidFill>
                  <a:srgbClr val="006600"/>
                </a:solidFill>
              </a:rPr>
              <a:t>Verschlüsselung</a:t>
            </a:r>
            <a:endParaRPr lang="de-DE" dirty="0"/>
          </a:p>
        </p:txBody>
      </p:sp>
      <p:sp>
        <p:nvSpPr>
          <p:cNvPr id="15" name="Rechteck 14"/>
          <p:cNvSpPr/>
          <p:nvPr/>
        </p:nvSpPr>
        <p:spPr>
          <a:xfrm>
            <a:off x="612000" y="1081132"/>
            <a:ext cx="1511728" cy="646331"/>
          </a:xfrm>
          <a:prstGeom prst="rect">
            <a:avLst/>
          </a:prstGeom>
        </p:spPr>
        <p:txBody>
          <a:bodyPr wrap="square">
            <a:spAutoFit/>
          </a:bodyPr>
          <a:lstStyle/>
          <a:p>
            <a:r>
              <a:rPr lang="de-DE" b="1" dirty="0" smtClean="0">
                <a:solidFill>
                  <a:srgbClr val="006600"/>
                </a:solidFill>
              </a:rPr>
              <a:t>öffentlicher Schlüssel</a:t>
            </a:r>
            <a:endParaRPr lang="de-DE" dirty="0">
              <a:solidFill>
                <a:srgbClr val="006600"/>
              </a:solidFill>
            </a:endParaRPr>
          </a:p>
        </p:txBody>
      </p:sp>
      <p:sp>
        <p:nvSpPr>
          <p:cNvPr id="16" name="Rechteck 15"/>
          <p:cNvSpPr/>
          <p:nvPr/>
        </p:nvSpPr>
        <p:spPr>
          <a:xfrm>
            <a:off x="6300192" y="1047800"/>
            <a:ext cx="1314026" cy="646331"/>
          </a:xfrm>
          <a:prstGeom prst="rect">
            <a:avLst/>
          </a:prstGeom>
        </p:spPr>
        <p:txBody>
          <a:bodyPr wrap="square">
            <a:spAutoFit/>
          </a:bodyPr>
          <a:lstStyle/>
          <a:p>
            <a:r>
              <a:rPr lang="de-DE" b="1" dirty="0" smtClean="0">
                <a:solidFill>
                  <a:srgbClr val="006600"/>
                </a:solidFill>
              </a:rPr>
              <a:t>privater Schlüssel</a:t>
            </a:r>
            <a:endParaRPr lang="de-DE" dirty="0">
              <a:solidFill>
                <a:srgbClr val="006600"/>
              </a:solidFill>
            </a:endParaRPr>
          </a:p>
        </p:txBody>
      </p:sp>
      <p:sp>
        <p:nvSpPr>
          <p:cNvPr id="17" name="Rectangle 11"/>
          <p:cNvSpPr>
            <a:spLocks noChangeArrowheads="1"/>
          </p:cNvSpPr>
          <p:nvPr/>
        </p:nvSpPr>
        <p:spPr bwMode="auto">
          <a:xfrm>
            <a:off x="107504" y="5101167"/>
            <a:ext cx="892899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GB" altLang="de-DE" sz="1000" dirty="0" err="1">
                <a:solidFill>
                  <a:srgbClr val="006600"/>
                </a:solidFill>
                <a:cs typeface="Times New Roman" pitchFamily="18" charset="0"/>
              </a:rPr>
              <a:t>aus</a:t>
            </a:r>
            <a:r>
              <a:rPr lang="en-GB" altLang="de-DE" sz="1000" dirty="0">
                <a:solidFill>
                  <a:srgbClr val="006600"/>
                </a:solidFill>
                <a:cs typeface="Times New Roman" pitchFamily="18" charset="0"/>
              </a:rPr>
              <a:t>: Network Associates Inc. </a:t>
            </a:r>
            <a:r>
              <a:rPr lang="de-DE" altLang="de-DE" sz="1000" dirty="0">
                <a:solidFill>
                  <a:srgbClr val="006600"/>
                </a:solidFill>
                <a:cs typeface="Times New Roman" pitchFamily="18" charset="0"/>
              </a:rPr>
              <a:t>(Hrsg.): Handbuch “Einführung in die Kryptographie“, Bestandteil des Softwarepaketes PGP Ver. 6.5.1. deutsch, Datei „IntroToCrypto.pdf“.</a:t>
            </a:r>
            <a:r>
              <a:rPr lang="en-US" altLang="de-DE" sz="1000" dirty="0">
                <a:solidFill>
                  <a:srgbClr val="006600"/>
                </a:solidFill>
              </a:rPr>
              <a:t> </a:t>
            </a:r>
          </a:p>
        </p:txBody>
      </p:sp>
    </p:spTree>
    <p:extLst>
      <p:ext uri="{BB962C8B-B14F-4D97-AF65-F5344CB8AC3E}">
        <p14:creationId xmlns:p14="http://schemas.microsoft.com/office/powerpoint/2010/main" val="2937396435"/>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7" name="Rectangle 11"/>
          <p:cNvSpPr>
            <a:spLocks noChangeArrowheads="1"/>
          </p:cNvSpPr>
          <p:nvPr/>
        </p:nvSpPr>
        <p:spPr bwMode="auto">
          <a:xfrm>
            <a:off x="482001" y="3793141"/>
            <a:ext cx="1263650"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altLang="de-DE" sz="1400">
                <a:solidFill>
                  <a:srgbClr val="000000"/>
                </a:solidFill>
                <a:latin typeface="Trebuchet MS" pitchFamily="34" charset="0"/>
              </a:rPr>
              <a:t>DES (Feistel)</a:t>
            </a:r>
            <a:endParaRPr lang="en-GB" altLang="de-DE" sz="1400">
              <a:solidFill>
                <a:srgbClr val="000000"/>
              </a:solidFill>
              <a:latin typeface="Trebuchet MS" pitchFamily="34" charset="0"/>
            </a:endParaRPr>
          </a:p>
        </p:txBody>
      </p:sp>
      <p:sp>
        <p:nvSpPr>
          <p:cNvPr id="4109" name="Line 13"/>
          <p:cNvSpPr>
            <a:spLocks noChangeShapeType="1"/>
          </p:cNvSpPr>
          <p:nvPr/>
        </p:nvSpPr>
        <p:spPr bwMode="auto">
          <a:xfrm flipH="1">
            <a:off x="1447800" y="2286000"/>
            <a:ext cx="762000" cy="381000"/>
          </a:xfrm>
          <a:prstGeom prst="line">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DE">
              <a:solidFill>
                <a:srgbClr val="000000"/>
              </a:solidFill>
            </a:endParaRPr>
          </a:p>
        </p:txBody>
      </p:sp>
      <p:sp>
        <p:nvSpPr>
          <p:cNvPr id="4110" name="Line 14"/>
          <p:cNvSpPr>
            <a:spLocks noChangeShapeType="1"/>
          </p:cNvSpPr>
          <p:nvPr/>
        </p:nvSpPr>
        <p:spPr bwMode="auto">
          <a:xfrm>
            <a:off x="2356153" y="2280532"/>
            <a:ext cx="685800" cy="381000"/>
          </a:xfrm>
          <a:prstGeom prst="line">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DE">
              <a:solidFill>
                <a:srgbClr val="000000"/>
              </a:solidFill>
            </a:endParaRPr>
          </a:p>
        </p:txBody>
      </p:sp>
      <p:sp>
        <p:nvSpPr>
          <p:cNvPr id="4099" name="Rectangle 3"/>
          <p:cNvSpPr>
            <a:spLocks noChangeArrowheads="1"/>
          </p:cNvSpPr>
          <p:nvPr/>
        </p:nvSpPr>
        <p:spPr bwMode="auto">
          <a:xfrm>
            <a:off x="3417696" y="978953"/>
            <a:ext cx="2468946" cy="5232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de-DE" altLang="de-DE" sz="1400" dirty="0">
                <a:solidFill>
                  <a:srgbClr val="000000"/>
                </a:solidFill>
                <a:latin typeface="Trebuchet MS" pitchFamily="34" charset="0"/>
              </a:rPr>
              <a:t>moderne computergestützte</a:t>
            </a:r>
            <a:br>
              <a:rPr lang="de-DE" altLang="de-DE" sz="1400" dirty="0">
                <a:solidFill>
                  <a:srgbClr val="000000"/>
                </a:solidFill>
                <a:latin typeface="Trebuchet MS" pitchFamily="34" charset="0"/>
              </a:rPr>
            </a:br>
            <a:r>
              <a:rPr lang="de-DE" altLang="de-DE" sz="1400" dirty="0">
                <a:solidFill>
                  <a:srgbClr val="000000"/>
                </a:solidFill>
                <a:latin typeface="Trebuchet MS" pitchFamily="34" charset="0"/>
              </a:rPr>
              <a:t>Verfahren</a:t>
            </a:r>
            <a:endParaRPr lang="en-GB" altLang="de-DE" sz="1400" dirty="0">
              <a:solidFill>
                <a:srgbClr val="000000"/>
              </a:solidFill>
              <a:latin typeface="Trebuchet MS" pitchFamily="34" charset="0"/>
            </a:endParaRPr>
          </a:p>
        </p:txBody>
      </p:sp>
      <p:sp>
        <p:nvSpPr>
          <p:cNvPr id="4101" name="Rectangle 5"/>
          <p:cNvSpPr>
            <a:spLocks noChangeArrowheads="1"/>
          </p:cNvSpPr>
          <p:nvPr/>
        </p:nvSpPr>
        <p:spPr bwMode="auto">
          <a:xfrm>
            <a:off x="1439535" y="1758289"/>
            <a:ext cx="1840568" cy="5232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de-DE" altLang="de-DE" sz="1400" dirty="0">
                <a:solidFill>
                  <a:srgbClr val="000000"/>
                </a:solidFill>
                <a:latin typeface="Trebuchet MS" pitchFamily="34" charset="0"/>
              </a:rPr>
              <a:t>symmetrisch</a:t>
            </a:r>
          </a:p>
          <a:p>
            <a:pPr algn="ctr" eaLnBrk="0" hangingPunct="0"/>
            <a:r>
              <a:rPr lang="de-DE" altLang="de-DE" sz="1400" dirty="0">
                <a:solidFill>
                  <a:srgbClr val="000000"/>
                </a:solidFill>
                <a:latin typeface="Trebuchet MS" pitchFamily="34" charset="0"/>
              </a:rPr>
              <a:t>(geheimer Schlüssel)</a:t>
            </a:r>
            <a:endParaRPr lang="en-GB" altLang="de-DE" sz="1400" dirty="0">
              <a:solidFill>
                <a:srgbClr val="000000"/>
              </a:solidFill>
              <a:latin typeface="Trebuchet MS" pitchFamily="34" charset="0"/>
            </a:endParaRPr>
          </a:p>
        </p:txBody>
      </p:sp>
      <p:sp>
        <p:nvSpPr>
          <p:cNvPr id="4102" name="Line 6"/>
          <p:cNvSpPr>
            <a:spLocks noChangeShapeType="1"/>
          </p:cNvSpPr>
          <p:nvPr/>
        </p:nvSpPr>
        <p:spPr bwMode="auto">
          <a:xfrm flipH="1">
            <a:off x="3295343" y="1440789"/>
            <a:ext cx="1066800" cy="317500"/>
          </a:xfrm>
          <a:prstGeom prst="line">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DE">
              <a:solidFill>
                <a:srgbClr val="000000"/>
              </a:solidFill>
            </a:endParaRPr>
          </a:p>
        </p:txBody>
      </p:sp>
      <p:sp>
        <p:nvSpPr>
          <p:cNvPr id="4104" name="Rectangle 8"/>
          <p:cNvSpPr>
            <a:spLocks noChangeArrowheads="1"/>
          </p:cNvSpPr>
          <p:nvPr/>
        </p:nvSpPr>
        <p:spPr bwMode="auto">
          <a:xfrm>
            <a:off x="5264513" y="1757312"/>
            <a:ext cx="2715487" cy="5232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de-DE" altLang="de-DE" sz="1400" dirty="0">
                <a:solidFill>
                  <a:srgbClr val="000000"/>
                </a:solidFill>
                <a:latin typeface="Trebuchet MS" pitchFamily="34" charset="0"/>
              </a:rPr>
              <a:t>asymmetrisch</a:t>
            </a:r>
          </a:p>
          <a:p>
            <a:pPr algn="ctr" eaLnBrk="0" hangingPunct="0"/>
            <a:r>
              <a:rPr lang="de-DE" altLang="de-DE" sz="1400" dirty="0">
                <a:solidFill>
                  <a:srgbClr val="000000"/>
                </a:solidFill>
                <a:latin typeface="Trebuchet MS" pitchFamily="34" charset="0"/>
              </a:rPr>
              <a:t>(Public Key, Diffie u. Hellmann)</a:t>
            </a:r>
            <a:endParaRPr lang="en-GB" altLang="de-DE" sz="1400" dirty="0">
              <a:solidFill>
                <a:srgbClr val="000000"/>
              </a:solidFill>
              <a:latin typeface="Trebuchet MS" pitchFamily="34" charset="0"/>
            </a:endParaRPr>
          </a:p>
        </p:txBody>
      </p:sp>
      <p:sp>
        <p:nvSpPr>
          <p:cNvPr id="4105" name="Line 9"/>
          <p:cNvSpPr>
            <a:spLocks noChangeShapeType="1"/>
          </p:cNvSpPr>
          <p:nvPr/>
        </p:nvSpPr>
        <p:spPr bwMode="auto">
          <a:xfrm>
            <a:off x="4601751" y="1440789"/>
            <a:ext cx="990600" cy="254000"/>
          </a:xfrm>
          <a:prstGeom prst="line">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DE">
              <a:solidFill>
                <a:srgbClr val="000000"/>
              </a:solidFill>
            </a:endParaRPr>
          </a:p>
        </p:txBody>
      </p:sp>
      <p:sp>
        <p:nvSpPr>
          <p:cNvPr id="4112" name="Rectangle 16"/>
          <p:cNvSpPr>
            <a:spLocks noChangeArrowheads="1"/>
          </p:cNvSpPr>
          <p:nvPr/>
        </p:nvSpPr>
        <p:spPr bwMode="auto">
          <a:xfrm>
            <a:off x="3858494" y="3476102"/>
            <a:ext cx="2961258" cy="5232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de-DE" altLang="de-DE" sz="1400" dirty="0">
                <a:solidFill>
                  <a:srgbClr val="000000"/>
                </a:solidFill>
                <a:latin typeface="Trebuchet MS" pitchFamily="34" charset="0"/>
              </a:rPr>
              <a:t>RSA </a:t>
            </a:r>
            <a:r>
              <a:rPr lang="de-DE" altLang="de-DE" sz="1400" dirty="0" smtClean="0">
                <a:solidFill>
                  <a:srgbClr val="000000"/>
                </a:solidFill>
                <a:latin typeface="Trebuchet MS" pitchFamily="34" charset="0"/>
              </a:rPr>
              <a:t/>
            </a:r>
            <a:br>
              <a:rPr lang="de-DE" altLang="de-DE" sz="1400" dirty="0" smtClean="0">
                <a:solidFill>
                  <a:srgbClr val="000000"/>
                </a:solidFill>
                <a:latin typeface="Trebuchet MS" pitchFamily="34" charset="0"/>
              </a:rPr>
            </a:br>
            <a:r>
              <a:rPr lang="de-DE" altLang="de-DE" sz="1400" dirty="0" smtClean="0">
                <a:solidFill>
                  <a:srgbClr val="000000"/>
                </a:solidFill>
                <a:latin typeface="Trebuchet MS" pitchFamily="34" charset="0"/>
              </a:rPr>
              <a:t>(</a:t>
            </a:r>
            <a:r>
              <a:rPr lang="de-DE" altLang="de-DE" sz="1400" dirty="0" err="1">
                <a:solidFill>
                  <a:srgbClr val="000000"/>
                </a:solidFill>
                <a:latin typeface="Trebuchet MS" pitchFamily="34" charset="0"/>
              </a:rPr>
              <a:t>Rivest</a:t>
            </a:r>
            <a:r>
              <a:rPr lang="de-DE" altLang="de-DE" sz="1400" dirty="0" smtClean="0">
                <a:solidFill>
                  <a:srgbClr val="000000"/>
                </a:solidFill>
                <a:latin typeface="Trebuchet MS" pitchFamily="34" charset="0"/>
              </a:rPr>
              <a:t>, </a:t>
            </a:r>
            <a:r>
              <a:rPr lang="de-DE" altLang="de-DE" sz="1400" dirty="0" err="1" smtClean="0">
                <a:solidFill>
                  <a:srgbClr val="000000"/>
                </a:solidFill>
                <a:latin typeface="Trebuchet MS" pitchFamily="34" charset="0"/>
              </a:rPr>
              <a:t>Shamir</a:t>
            </a:r>
            <a:r>
              <a:rPr lang="de-DE" altLang="de-DE" sz="1400" dirty="0">
                <a:solidFill>
                  <a:srgbClr val="000000"/>
                </a:solidFill>
                <a:latin typeface="Trebuchet MS" pitchFamily="34" charset="0"/>
              </a:rPr>
              <a:t>, </a:t>
            </a:r>
            <a:r>
              <a:rPr lang="de-DE" altLang="de-DE" sz="1400" dirty="0" err="1">
                <a:solidFill>
                  <a:srgbClr val="000000"/>
                </a:solidFill>
                <a:latin typeface="Trebuchet MS" pitchFamily="34" charset="0"/>
              </a:rPr>
              <a:t>Adleman</a:t>
            </a:r>
            <a:r>
              <a:rPr lang="de-DE" altLang="de-DE" sz="1400" dirty="0">
                <a:solidFill>
                  <a:srgbClr val="000000"/>
                </a:solidFill>
                <a:latin typeface="Trebuchet MS" pitchFamily="34" charset="0"/>
              </a:rPr>
              <a:t>)</a:t>
            </a:r>
            <a:endParaRPr lang="en-GB" altLang="de-DE" sz="1400" dirty="0">
              <a:solidFill>
                <a:srgbClr val="000000"/>
              </a:solidFill>
              <a:latin typeface="Trebuchet MS" pitchFamily="34" charset="0"/>
            </a:endParaRPr>
          </a:p>
        </p:txBody>
      </p:sp>
      <p:sp>
        <p:nvSpPr>
          <p:cNvPr id="4113" name="Rectangle 17"/>
          <p:cNvSpPr>
            <a:spLocks noChangeArrowheads="1"/>
          </p:cNvSpPr>
          <p:nvPr/>
        </p:nvSpPr>
        <p:spPr bwMode="auto">
          <a:xfrm>
            <a:off x="6398660" y="3583824"/>
            <a:ext cx="901209"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de-DE" altLang="de-DE" sz="1400" dirty="0" err="1">
                <a:solidFill>
                  <a:srgbClr val="000000"/>
                </a:solidFill>
                <a:latin typeface="Trebuchet MS" pitchFamily="34" charset="0"/>
              </a:rPr>
              <a:t>El</a:t>
            </a:r>
            <a:r>
              <a:rPr lang="de-DE" altLang="de-DE" sz="1400" dirty="0">
                <a:solidFill>
                  <a:srgbClr val="000000"/>
                </a:solidFill>
                <a:latin typeface="Trebuchet MS" pitchFamily="34" charset="0"/>
              </a:rPr>
              <a:t> Gamal</a:t>
            </a:r>
            <a:endParaRPr lang="en-GB" altLang="de-DE" sz="1400" dirty="0">
              <a:solidFill>
                <a:srgbClr val="000000"/>
              </a:solidFill>
              <a:latin typeface="Trebuchet MS" pitchFamily="34" charset="0"/>
            </a:endParaRPr>
          </a:p>
        </p:txBody>
      </p:sp>
      <p:sp>
        <p:nvSpPr>
          <p:cNvPr id="4114" name="Line 18"/>
          <p:cNvSpPr>
            <a:spLocks noChangeShapeType="1"/>
          </p:cNvSpPr>
          <p:nvPr/>
        </p:nvSpPr>
        <p:spPr bwMode="auto">
          <a:xfrm flipH="1">
            <a:off x="5343621" y="2278214"/>
            <a:ext cx="1047718" cy="1197890"/>
          </a:xfrm>
          <a:prstGeom prst="line">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DE">
              <a:solidFill>
                <a:srgbClr val="000000"/>
              </a:solidFill>
            </a:endParaRPr>
          </a:p>
        </p:txBody>
      </p:sp>
      <p:sp>
        <p:nvSpPr>
          <p:cNvPr id="4115" name="Line 19"/>
          <p:cNvSpPr>
            <a:spLocks noChangeShapeType="1"/>
          </p:cNvSpPr>
          <p:nvPr/>
        </p:nvSpPr>
        <p:spPr bwMode="auto">
          <a:xfrm rot="3562117">
            <a:off x="6245609" y="2573206"/>
            <a:ext cx="1000345" cy="583810"/>
          </a:xfrm>
          <a:prstGeom prst="line">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DE">
              <a:solidFill>
                <a:srgbClr val="000000"/>
              </a:solidFill>
            </a:endParaRPr>
          </a:p>
        </p:txBody>
      </p:sp>
      <p:sp>
        <p:nvSpPr>
          <p:cNvPr id="4117" name="Rectangle 21"/>
          <p:cNvSpPr>
            <a:spLocks noGrp="1" noChangeArrowheads="1"/>
          </p:cNvSpPr>
          <p:nvPr/>
        </p:nvSpPr>
        <p:spPr bwMode="auto">
          <a:xfrm>
            <a:off x="381000" y="127000"/>
            <a:ext cx="8458200" cy="666750"/>
          </a:xfrm>
          <a:prstGeom prst="rect">
            <a:avLst/>
          </a:prstGeom>
          <a:noFill/>
          <a:ln>
            <a:noFill/>
          </a:ln>
          <a:effectLst/>
          <a:extLst>
            <a:ext uri="{909E8E84-426E-40DD-AFC4-6F175D3DCCD1}">
              <a14:hiddenFill xmlns:a14="http://schemas.microsoft.com/office/drawing/2010/main">
                <a:solidFill>
                  <a:srgbClr val="00E4A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1C1C1C"/>
                  </a:outerShdw>
                </a:effectLst>
              </a14:hiddenEffects>
            </a:ext>
          </a:extLst>
        </p:spPr>
        <p:txBody>
          <a:bodyPr anchor="b"/>
          <a:lstStyle/>
          <a:p>
            <a:pPr algn="ctr" eaLnBrk="0" hangingPunct="0"/>
            <a:r>
              <a:rPr lang="de-DE" altLang="de-DE" dirty="0">
                <a:solidFill>
                  <a:srgbClr val="000000"/>
                </a:solidFill>
                <a:latin typeface="+mj-lt"/>
              </a:rPr>
              <a:t>Geheime Kommunikation</a:t>
            </a:r>
          </a:p>
          <a:p>
            <a:pPr algn="ctr" eaLnBrk="0" hangingPunct="0"/>
            <a:r>
              <a:rPr lang="de-DE" altLang="de-DE" sz="1600" dirty="0">
                <a:solidFill>
                  <a:srgbClr val="000000"/>
                </a:solidFill>
                <a:latin typeface="+mj-lt"/>
              </a:rPr>
              <a:t>von 1950 bis heute</a:t>
            </a:r>
          </a:p>
        </p:txBody>
      </p:sp>
      <p:sp>
        <p:nvSpPr>
          <p:cNvPr id="4123" name="Line 27"/>
          <p:cNvSpPr>
            <a:spLocks noChangeShapeType="1"/>
          </p:cNvSpPr>
          <p:nvPr/>
        </p:nvSpPr>
        <p:spPr bwMode="auto">
          <a:xfrm>
            <a:off x="7308304" y="2286000"/>
            <a:ext cx="671696" cy="1079500"/>
          </a:xfrm>
          <a:prstGeom prst="line">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DE">
              <a:solidFill>
                <a:srgbClr val="000000"/>
              </a:solidFill>
            </a:endParaRPr>
          </a:p>
        </p:txBody>
      </p:sp>
      <p:sp>
        <p:nvSpPr>
          <p:cNvPr id="4124" name="Rectangle 28"/>
          <p:cNvSpPr>
            <a:spLocks noChangeArrowheads="1"/>
          </p:cNvSpPr>
          <p:nvPr/>
        </p:nvSpPr>
        <p:spPr bwMode="auto">
          <a:xfrm>
            <a:off x="491574" y="2775337"/>
            <a:ext cx="1337226" cy="5232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de-DE" altLang="de-DE" sz="1400" dirty="0">
                <a:solidFill>
                  <a:srgbClr val="000000"/>
                </a:solidFill>
                <a:latin typeface="Trebuchet MS" pitchFamily="34" charset="0"/>
              </a:rPr>
              <a:t>Blockchiffrier-</a:t>
            </a:r>
          </a:p>
          <a:p>
            <a:pPr algn="ctr" eaLnBrk="0" hangingPunct="0"/>
            <a:r>
              <a:rPr lang="de-DE" altLang="de-DE" sz="1400" dirty="0" err="1">
                <a:solidFill>
                  <a:srgbClr val="000000"/>
                </a:solidFill>
                <a:latin typeface="Trebuchet MS" pitchFamily="34" charset="0"/>
              </a:rPr>
              <a:t>algorithmen</a:t>
            </a:r>
            <a:endParaRPr lang="en-GB" altLang="de-DE" sz="1400" dirty="0">
              <a:solidFill>
                <a:srgbClr val="000000"/>
              </a:solidFill>
              <a:latin typeface="Trebuchet MS" pitchFamily="34" charset="0"/>
            </a:endParaRPr>
          </a:p>
        </p:txBody>
      </p:sp>
      <p:sp>
        <p:nvSpPr>
          <p:cNvPr id="4125" name="Rectangle 29"/>
          <p:cNvSpPr>
            <a:spLocks noChangeArrowheads="1"/>
          </p:cNvSpPr>
          <p:nvPr/>
        </p:nvSpPr>
        <p:spPr bwMode="auto">
          <a:xfrm>
            <a:off x="2359819" y="2780222"/>
            <a:ext cx="1382110" cy="5232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de-DE" altLang="de-DE" sz="1400" dirty="0">
                <a:solidFill>
                  <a:srgbClr val="000000"/>
                </a:solidFill>
                <a:latin typeface="Trebuchet MS" pitchFamily="34" charset="0"/>
              </a:rPr>
              <a:t>Stromchiffrier-</a:t>
            </a:r>
          </a:p>
          <a:p>
            <a:pPr algn="ctr" eaLnBrk="0" hangingPunct="0"/>
            <a:r>
              <a:rPr lang="de-DE" altLang="de-DE" sz="1400" dirty="0" err="1">
                <a:solidFill>
                  <a:srgbClr val="000000"/>
                </a:solidFill>
                <a:latin typeface="Trebuchet MS" pitchFamily="34" charset="0"/>
              </a:rPr>
              <a:t>algorithmen</a:t>
            </a:r>
            <a:endParaRPr lang="en-GB" altLang="de-DE" sz="1400" dirty="0">
              <a:solidFill>
                <a:srgbClr val="000000"/>
              </a:solidFill>
              <a:latin typeface="Trebuchet MS" pitchFamily="34" charset="0"/>
            </a:endParaRPr>
          </a:p>
        </p:txBody>
      </p:sp>
      <p:sp>
        <p:nvSpPr>
          <p:cNvPr id="4127" name="Rectangle 31"/>
          <p:cNvSpPr>
            <a:spLocks noChangeArrowheads="1"/>
          </p:cNvSpPr>
          <p:nvPr/>
        </p:nvSpPr>
        <p:spPr bwMode="auto">
          <a:xfrm>
            <a:off x="2093012" y="3793141"/>
            <a:ext cx="2063750" cy="5232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altLang="de-DE" sz="1400" dirty="0" smtClean="0">
                <a:solidFill>
                  <a:srgbClr val="000000"/>
                </a:solidFill>
                <a:latin typeface="Trebuchet MS" pitchFamily="34" charset="0"/>
              </a:rPr>
              <a:t>XOR - RC4 (WEP, WPA)</a:t>
            </a:r>
            <a:br>
              <a:rPr lang="de-DE" altLang="de-DE" sz="1400" dirty="0" smtClean="0">
                <a:solidFill>
                  <a:srgbClr val="000000"/>
                </a:solidFill>
                <a:latin typeface="Trebuchet MS" pitchFamily="34" charset="0"/>
              </a:rPr>
            </a:br>
            <a:r>
              <a:rPr lang="de-DE" altLang="de-DE" sz="1400" dirty="0" smtClean="0">
                <a:solidFill>
                  <a:srgbClr val="000000"/>
                </a:solidFill>
                <a:latin typeface="Trebuchet MS" pitchFamily="34" charset="0"/>
              </a:rPr>
              <a:t>(</a:t>
            </a:r>
            <a:r>
              <a:rPr lang="de-DE" altLang="de-DE" sz="1400" dirty="0" err="1" smtClean="0">
                <a:solidFill>
                  <a:srgbClr val="000000"/>
                </a:solidFill>
                <a:latin typeface="Trebuchet MS" pitchFamily="34" charset="0"/>
              </a:rPr>
              <a:t>Rivest</a:t>
            </a:r>
            <a:r>
              <a:rPr lang="de-DE" altLang="de-DE" sz="1400" dirty="0" smtClean="0">
                <a:solidFill>
                  <a:srgbClr val="000000"/>
                </a:solidFill>
                <a:latin typeface="Trebuchet MS" pitchFamily="34" charset="0"/>
              </a:rPr>
              <a:t>)</a:t>
            </a:r>
            <a:endParaRPr lang="en-GB" altLang="de-DE" sz="1400" dirty="0">
              <a:solidFill>
                <a:srgbClr val="000000"/>
              </a:solidFill>
              <a:latin typeface="Trebuchet MS" pitchFamily="34" charset="0"/>
            </a:endParaRPr>
          </a:p>
        </p:txBody>
      </p:sp>
      <p:sp>
        <p:nvSpPr>
          <p:cNvPr id="4131" name="Line 35"/>
          <p:cNvSpPr>
            <a:spLocks noChangeShapeType="1"/>
          </p:cNvSpPr>
          <p:nvPr/>
        </p:nvSpPr>
        <p:spPr bwMode="auto">
          <a:xfrm rot="3562117">
            <a:off x="2835954" y="3400329"/>
            <a:ext cx="420920" cy="238875"/>
          </a:xfrm>
          <a:prstGeom prst="line">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DE">
              <a:solidFill>
                <a:srgbClr val="000000"/>
              </a:solidFill>
            </a:endParaRPr>
          </a:p>
        </p:txBody>
      </p:sp>
      <p:sp>
        <p:nvSpPr>
          <p:cNvPr id="4132" name="Line 36"/>
          <p:cNvSpPr>
            <a:spLocks noChangeShapeType="1"/>
          </p:cNvSpPr>
          <p:nvPr/>
        </p:nvSpPr>
        <p:spPr bwMode="auto">
          <a:xfrm rot="3562117">
            <a:off x="930973" y="3398900"/>
            <a:ext cx="419227" cy="241733"/>
          </a:xfrm>
          <a:prstGeom prst="line">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DE">
              <a:solidFill>
                <a:srgbClr val="000000"/>
              </a:solidFill>
            </a:endParaRPr>
          </a:p>
        </p:txBody>
      </p:sp>
      <p:sp>
        <p:nvSpPr>
          <p:cNvPr id="4133" name="Rectangle 37"/>
          <p:cNvSpPr>
            <a:spLocks noChangeArrowheads="1"/>
          </p:cNvSpPr>
          <p:nvPr/>
        </p:nvSpPr>
        <p:spPr bwMode="auto">
          <a:xfrm>
            <a:off x="7368540" y="3476104"/>
            <a:ext cx="1447800" cy="5232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de-DE" altLang="de-DE" sz="1400" dirty="0">
                <a:solidFill>
                  <a:srgbClr val="000000"/>
                </a:solidFill>
                <a:latin typeface="Trebuchet MS" pitchFamily="34" charset="0"/>
              </a:rPr>
              <a:t>Elliptische Kurven</a:t>
            </a:r>
            <a:endParaRPr lang="en-GB" altLang="de-DE" sz="1400" dirty="0">
              <a:solidFill>
                <a:srgbClr val="000000"/>
              </a:solidFill>
              <a:latin typeface="Trebuchet MS" pitchFamily="34" charset="0"/>
            </a:endParaRPr>
          </a:p>
        </p:txBody>
      </p:sp>
      <p:pic>
        <p:nvPicPr>
          <p:cNvPr id="4138" name="Picture 42" descr="I:\A.Unterricht\Inf\Krypto\rs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4260" y="978954"/>
            <a:ext cx="2275655" cy="78382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139" name="Picture 43" descr="I:\A.Unterricht\Inf\Krypto\d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978954"/>
            <a:ext cx="2323690" cy="876198"/>
          </a:xfrm>
          <a:prstGeom prst="rect">
            <a:avLst/>
          </a:prstGeom>
          <a:noFill/>
          <a:extLst>
            <a:ext uri="{909E8E84-426E-40DD-AFC4-6F175D3DCCD1}">
              <a14:hiddenFill xmlns:a14="http://schemas.microsoft.com/office/drawing/2010/main">
                <a:solidFill>
                  <a:srgbClr val="FFFFFF"/>
                </a:solidFill>
              </a14:hiddenFill>
            </a:ext>
          </a:extLst>
        </p:spPr>
      </p:pic>
      <p:pic>
        <p:nvPicPr>
          <p:cNvPr id="4141" name="Picture 45" descr="I:\A.Unterricht\Inf\Krypto\il_ec-stif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 y="4135110"/>
            <a:ext cx="973138" cy="10795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142" name="Picture 46" descr="I:\A.Unterricht\Inf\Krypto\elgama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2198" y="3999324"/>
            <a:ext cx="738311" cy="952500"/>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pic>
        <p:nvPicPr>
          <p:cNvPr id="4143" name="Picture 47" descr="I:\A.Unterricht\Inf\Krypto\RSA-Leute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00600" y="4007173"/>
            <a:ext cx="1086042" cy="792428"/>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pic>
        <p:nvPicPr>
          <p:cNvPr id="4145" name="Picture 49" descr="I:\A.Unterricht\Inf\Krypto\eli3.jpe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20940" y="3999324"/>
            <a:ext cx="1143000" cy="943240"/>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4149" name="Text Box 53"/>
          <p:cNvSpPr txBox="1">
            <a:spLocks noChangeArrowheads="1"/>
          </p:cNvSpPr>
          <p:nvPr/>
        </p:nvSpPr>
        <p:spPr bwMode="auto">
          <a:xfrm>
            <a:off x="7532792" y="122985"/>
            <a:ext cx="1524000"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altLang="de-DE" sz="1200" dirty="0">
                <a:solidFill>
                  <a:srgbClr val="002060"/>
                </a:solidFill>
                <a:latin typeface="Arial" charset="0"/>
                <a:cs typeface="Arial" charset="0"/>
                <a:sym typeface="Symbol" pitchFamily="18" charset="2"/>
              </a:rPr>
              <a:t></a:t>
            </a:r>
            <a:r>
              <a:rPr lang="de-DE" altLang="de-DE" sz="1200" dirty="0">
                <a:solidFill>
                  <a:srgbClr val="002060"/>
                </a:solidFill>
                <a:cs typeface="Arial" charset="0"/>
              </a:rPr>
              <a:t> Witten, 2003</a:t>
            </a:r>
            <a:endParaRPr lang="de-DE" altLang="de-DE" sz="1200" dirty="0">
              <a:solidFill>
                <a:srgbClr val="002060"/>
              </a:solidFill>
            </a:endParaRPr>
          </a:p>
        </p:txBody>
      </p:sp>
      <p:pic>
        <p:nvPicPr>
          <p:cNvPr id="2" name="Grafik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74474" y="4489984"/>
            <a:ext cx="643222" cy="46332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02"/>
                                        </p:tgtEl>
                                        <p:attrNameLst>
                                          <p:attrName>style.visibility</p:attrName>
                                        </p:attrNameLst>
                                      </p:cBhvr>
                                      <p:to>
                                        <p:strVal val="visible"/>
                                      </p:to>
                                    </p:se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4101"/>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499"/>
                                          </p:stCondLst>
                                        </p:cTn>
                                        <p:tgtEl>
                                          <p:spTgt spid="4139"/>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499"/>
                                          </p:stCondLst>
                                        </p:cTn>
                                        <p:tgtEl>
                                          <p:spTgt spid="4105"/>
                                        </p:tgtEl>
                                        <p:attrNameLst>
                                          <p:attrName>style.visibility</p:attrName>
                                        </p:attrNameLst>
                                      </p:cBhvr>
                                      <p:to>
                                        <p:strVal val="visible"/>
                                      </p:to>
                                    </p:set>
                                  </p:childTnLst>
                                </p:cTn>
                              </p:par>
                            </p:childTnLst>
                          </p:cTn>
                        </p:par>
                        <p:par>
                          <p:cTn id="22" fill="hold" nodeType="afterGroup">
                            <p:stCondLst>
                              <p:cond delay="500"/>
                            </p:stCondLst>
                            <p:childTnLst>
                              <p:par>
                                <p:cTn id="23" presetID="1" presetClass="entr" presetSubtype="0" fill="hold" grpId="0" nodeType="afterEffect">
                                  <p:stCondLst>
                                    <p:cond delay="0"/>
                                  </p:stCondLst>
                                  <p:childTnLst>
                                    <p:set>
                                      <p:cBhvr>
                                        <p:cTn id="24" dur="1" fill="hold">
                                          <p:stCondLst>
                                            <p:cond delay="499"/>
                                          </p:stCondLst>
                                        </p:cTn>
                                        <p:tgtEl>
                                          <p:spTgt spid="4104"/>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499"/>
                                          </p:stCondLst>
                                        </p:cTn>
                                        <p:tgtEl>
                                          <p:spTgt spid="4138"/>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4109"/>
                                        </p:tgtEl>
                                        <p:attrNameLst>
                                          <p:attrName>style.visibility</p:attrName>
                                        </p:attrNameLst>
                                      </p:cBhvr>
                                      <p:to>
                                        <p:strVal val="visible"/>
                                      </p:to>
                                    </p:set>
                                  </p:childTnLst>
                                </p:cTn>
                              </p:par>
                            </p:childTnLst>
                          </p:cTn>
                        </p:par>
                        <p:par>
                          <p:cTn id="33" fill="hold" nodeType="afterGroup">
                            <p:stCondLst>
                              <p:cond delay="500"/>
                            </p:stCondLst>
                            <p:childTnLst>
                              <p:par>
                                <p:cTn id="34" presetID="1" presetClass="entr" presetSubtype="0" fill="hold" grpId="0" nodeType="afterEffect">
                                  <p:stCondLst>
                                    <p:cond delay="0"/>
                                  </p:stCondLst>
                                  <p:childTnLst>
                                    <p:set>
                                      <p:cBhvr>
                                        <p:cTn id="35" dur="1" fill="hold">
                                          <p:stCondLst>
                                            <p:cond delay="499"/>
                                          </p:stCondLst>
                                        </p:cTn>
                                        <p:tgtEl>
                                          <p:spTgt spid="4124"/>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499"/>
                                          </p:stCondLst>
                                        </p:cTn>
                                        <p:tgtEl>
                                          <p:spTgt spid="4132"/>
                                        </p:tgtEl>
                                        <p:attrNameLst>
                                          <p:attrName>style.visibility</p:attrName>
                                        </p:attrNameLst>
                                      </p:cBhvr>
                                      <p:to>
                                        <p:strVal val="visible"/>
                                      </p:to>
                                    </p:set>
                                  </p:childTnLst>
                                </p:cTn>
                              </p:par>
                            </p:childTnLst>
                          </p:cTn>
                        </p:par>
                        <p:par>
                          <p:cTn id="40" fill="hold" nodeType="afterGroup">
                            <p:stCondLst>
                              <p:cond delay="500"/>
                            </p:stCondLst>
                            <p:childTnLst>
                              <p:par>
                                <p:cTn id="41" presetID="1" presetClass="entr" presetSubtype="0" fill="hold" grpId="0" nodeType="afterEffect">
                                  <p:stCondLst>
                                    <p:cond delay="0"/>
                                  </p:stCondLst>
                                  <p:childTnLst>
                                    <p:set>
                                      <p:cBhvr>
                                        <p:cTn id="42" dur="1" fill="hold">
                                          <p:stCondLst>
                                            <p:cond delay="499"/>
                                          </p:stCondLst>
                                        </p:cTn>
                                        <p:tgtEl>
                                          <p:spTgt spid="4107"/>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499"/>
                                          </p:stCondLst>
                                        </p:cTn>
                                        <p:tgtEl>
                                          <p:spTgt spid="4141"/>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4110"/>
                                        </p:tgtEl>
                                        <p:attrNameLst>
                                          <p:attrName>style.visibility</p:attrName>
                                        </p:attrNameLst>
                                      </p:cBhvr>
                                      <p:to>
                                        <p:strVal val="visible"/>
                                      </p:to>
                                    </p:set>
                                  </p:childTnLst>
                                </p:cTn>
                              </p:par>
                            </p:childTnLst>
                          </p:cTn>
                        </p:par>
                        <p:par>
                          <p:cTn id="51" fill="hold" nodeType="afterGroup">
                            <p:stCondLst>
                              <p:cond delay="500"/>
                            </p:stCondLst>
                            <p:childTnLst>
                              <p:par>
                                <p:cTn id="52" presetID="1" presetClass="entr" presetSubtype="0" fill="hold" grpId="0" nodeType="afterEffect">
                                  <p:stCondLst>
                                    <p:cond delay="0"/>
                                  </p:stCondLst>
                                  <p:childTnLst>
                                    <p:set>
                                      <p:cBhvr>
                                        <p:cTn id="53" dur="1" fill="hold">
                                          <p:stCondLst>
                                            <p:cond delay="499"/>
                                          </p:stCondLst>
                                        </p:cTn>
                                        <p:tgtEl>
                                          <p:spTgt spid="4125"/>
                                        </p:tgtEl>
                                        <p:attrNameLst>
                                          <p:attrName>style.visibility</p:attrName>
                                        </p:attrNameLst>
                                      </p:cBhvr>
                                      <p:to>
                                        <p:strVal val="visible"/>
                                      </p:to>
                                    </p:set>
                                  </p:childTnLst>
                                </p:cTn>
                              </p:par>
                            </p:childTnLst>
                          </p:cTn>
                        </p:par>
                      </p:childTnLst>
                    </p:cTn>
                  </p:par>
                  <p:par>
                    <p:cTn id="54" fill="hold" nodeType="clickPar">
                      <p:stCondLst>
                        <p:cond delay="indefinite"/>
                      </p:stCondLst>
                      <p:childTnLst>
                        <p:par>
                          <p:cTn id="55" fill="hold" nodeType="withGroup">
                            <p:stCondLst>
                              <p:cond delay="0"/>
                            </p:stCondLst>
                            <p:childTnLst>
                              <p:par>
                                <p:cTn id="56" presetID="1" presetClass="entr" presetSubtype="0" fill="hold" grpId="0" nodeType="clickEffect">
                                  <p:stCondLst>
                                    <p:cond delay="0"/>
                                  </p:stCondLst>
                                  <p:childTnLst>
                                    <p:set>
                                      <p:cBhvr>
                                        <p:cTn id="57" dur="1" fill="hold">
                                          <p:stCondLst>
                                            <p:cond delay="499"/>
                                          </p:stCondLst>
                                        </p:cTn>
                                        <p:tgtEl>
                                          <p:spTgt spid="4131"/>
                                        </p:tgtEl>
                                        <p:attrNameLst>
                                          <p:attrName>style.visibility</p:attrName>
                                        </p:attrNameLst>
                                      </p:cBhvr>
                                      <p:to>
                                        <p:strVal val="visible"/>
                                      </p:to>
                                    </p:set>
                                  </p:childTnLst>
                                </p:cTn>
                              </p:par>
                            </p:childTnLst>
                          </p:cTn>
                        </p:par>
                        <p:par>
                          <p:cTn id="58" fill="hold" nodeType="afterGroup">
                            <p:stCondLst>
                              <p:cond delay="500"/>
                            </p:stCondLst>
                            <p:childTnLst>
                              <p:par>
                                <p:cTn id="59" presetID="1" presetClass="entr" presetSubtype="0" fill="hold" grpId="0" nodeType="afterEffect">
                                  <p:stCondLst>
                                    <p:cond delay="0"/>
                                  </p:stCondLst>
                                  <p:childTnLst>
                                    <p:set>
                                      <p:cBhvr>
                                        <p:cTn id="60" dur="1" fill="hold">
                                          <p:stCondLst>
                                            <p:cond delay="499"/>
                                          </p:stCondLst>
                                        </p:cTn>
                                        <p:tgtEl>
                                          <p:spTgt spid="412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499"/>
                                          </p:stCondLst>
                                        </p:cTn>
                                        <p:tgtEl>
                                          <p:spTgt spid="4114"/>
                                        </p:tgtEl>
                                        <p:attrNameLst>
                                          <p:attrName>style.visibility</p:attrName>
                                        </p:attrNameLst>
                                      </p:cBhvr>
                                      <p:to>
                                        <p:strVal val="visible"/>
                                      </p:to>
                                    </p:set>
                                  </p:childTnLst>
                                </p:cTn>
                              </p:par>
                            </p:childTnLst>
                          </p:cTn>
                        </p:par>
                        <p:par>
                          <p:cTn id="67" fill="hold" nodeType="afterGroup">
                            <p:stCondLst>
                              <p:cond delay="500"/>
                            </p:stCondLst>
                            <p:childTnLst>
                              <p:par>
                                <p:cTn id="68" presetID="1" presetClass="entr" presetSubtype="0" fill="hold" grpId="0" nodeType="afterEffect">
                                  <p:stCondLst>
                                    <p:cond delay="0"/>
                                  </p:stCondLst>
                                  <p:childTnLst>
                                    <p:set>
                                      <p:cBhvr>
                                        <p:cTn id="69" dur="1" fill="hold">
                                          <p:stCondLst>
                                            <p:cond delay="499"/>
                                          </p:stCondLst>
                                        </p:cTn>
                                        <p:tgtEl>
                                          <p:spTgt spid="4112"/>
                                        </p:tgtEl>
                                        <p:attrNameLst>
                                          <p:attrName>style.visibility</p:attrName>
                                        </p:attrNameLst>
                                      </p:cBhvr>
                                      <p:to>
                                        <p:strVal val="visible"/>
                                      </p:to>
                                    </p:set>
                                  </p:child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nodeType="clickEffect">
                                  <p:stCondLst>
                                    <p:cond delay="0"/>
                                  </p:stCondLst>
                                  <p:childTnLst>
                                    <p:set>
                                      <p:cBhvr>
                                        <p:cTn id="73" dur="1" fill="hold">
                                          <p:stCondLst>
                                            <p:cond delay="499"/>
                                          </p:stCondLst>
                                        </p:cTn>
                                        <p:tgtEl>
                                          <p:spTgt spid="4143"/>
                                        </p:tgtEl>
                                        <p:attrNameLst>
                                          <p:attrName>style.visibility</p:attrName>
                                        </p:attrNameLst>
                                      </p:cBhvr>
                                      <p:to>
                                        <p:strVal val="visible"/>
                                      </p:to>
                                    </p:set>
                                  </p:childTnLst>
                                </p:cTn>
                              </p:par>
                            </p:childTnLst>
                          </p:cTn>
                        </p:par>
                      </p:childTnLst>
                    </p:cTn>
                  </p:par>
                  <p:par>
                    <p:cTn id="74" fill="hold" nodeType="clickPar">
                      <p:stCondLst>
                        <p:cond delay="indefinite"/>
                      </p:stCondLst>
                      <p:childTnLst>
                        <p:par>
                          <p:cTn id="75" fill="hold" nodeType="withGroup">
                            <p:stCondLst>
                              <p:cond delay="0"/>
                            </p:stCondLst>
                            <p:childTnLst>
                              <p:par>
                                <p:cTn id="76" presetID="1" presetClass="entr" presetSubtype="0" fill="hold" grpId="0" nodeType="clickEffect">
                                  <p:stCondLst>
                                    <p:cond delay="0"/>
                                  </p:stCondLst>
                                  <p:childTnLst>
                                    <p:set>
                                      <p:cBhvr>
                                        <p:cTn id="77" dur="1" fill="hold">
                                          <p:stCondLst>
                                            <p:cond delay="499"/>
                                          </p:stCondLst>
                                        </p:cTn>
                                        <p:tgtEl>
                                          <p:spTgt spid="4115"/>
                                        </p:tgtEl>
                                        <p:attrNameLst>
                                          <p:attrName>style.visibility</p:attrName>
                                        </p:attrNameLst>
                                      </p:cBhvr>
                                      <p:to>
                                        <p:strVal val="visible"/>
                                      </p:to>
                                    </p:set>
                                  </p:childTnLst>
                                </p:cTn>
                              </p:par>
                            </p:childTnLst>
                          </p:cTn>
                        </p:par>
                        <p:par>
                          <p:cTn id="78" fill="hold" nodeType="afterGroup">
                            <p:stCondLst>
                              <p:cond delay="500"/>
                            </p:stCondLst>
                            <p:childTnLst>
                              <p:par>
                                <p:cTn id="79" presetID="1" presetClass="entr" presetSubtype="0" fill="hold" grpId="0" nodeType="afterEffect">
                                  <p:stCondLst>
                                    <p:cond delay="0"/>
                                  </p:stCondLst>
                                  <p:childTnLst>
                                    <p:set>
                                      <p:cBhvr>
                                        <p:cTn id="80" dur="1" fill="hold">
                                          <p:stCondLst>
                                            <p:cond delay="499"/>
                                          </p:stCondLst>
                                        </p:cTn>
                                        <p:tgtEl>
                                          <p:spTgt spid="4113"/>
                                        </p:tgtEl>
                                        <p:attrNameLst>
                                          <p:attrName>style.visibility</p:attrName>
                                        </p:attrNameLst>
                                      </p:cBhvr>
                                      <p:to>
                                        <p:strVal val="visible"/>
                                      </p:to>
                                    </p:set>
                                  </p:child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nodeType="clickEffect">
                                  <p:stCondLst>
                                    <p:cond delay="0"/>
                                  </p:stCondLst>
                                  <p:childTnLst>
                                    <p:set>
                                      <p:cBhvr>
                                        <p:cTn id="84" dur="1" fill="hold">
                                          <p:stCondLst>
                                            <p:cond delay="499"/>
                                          </p:stCondLst>
                                        </p:cTn>
                                        <p:tgtEl>
                                          <p:spTgt spid="4142"/>
                                        </p:tgtEl>
                                        <p:attrNameLst>
                                          <p:attrName>style.visibility</p:attrName>
                                        </p:attrNameLst>
                                      </p:cBhvr>
                                      <p:to>
                                        <p:strVal val="visible"/>
                                      </p:to>
                                    </p:set>
                                  </p:childTnLst>
                                </p:cTn>
                              </p:par>
                            </p:childTnLst>
                          </p:cTn>
                        </p:par>
                      </p:childTnLst>
                    </p:cTn>
                  </p:par>
                  <p:par>
                    <p:cTn id="85" fill="hold" nodeType="clickPar">
                      <p:stCondLst>
                        <p:cond delay="indefinite"/>
                      </p:stCondLst>
                      <p:childTnLst>
                        <p:par>
                          <p:cTn id="86" fill="hold" nodeType="withGroup">
                            <p:stCondLst>
                              <p:cond delay="0"/>
                            </p:stCondLst>
                            <p:childTnLst>
                              <p:par>
                                <p:cTn id="87" presetID="1" presetClass="entr" presetSubtype="0" fill="hold" grpId="0" nodeType="clickEffect">
                                  <p:stCondLst>
                                    <p:cond delay="0"/>
                                  </p:stCondLst>
                                  <p:childTnLst>
                                    <p:set>
                                      <p:cBhvr>
                                        <p:cTn id="88" dur="1" fill="hold">
                                          <p:stCondLst>
                                            <p:cond delay="499"/>
                                          </p:stCondLst>
                                        </p:cTn>
                                        <p:tgtEl>
                                          <p:spTgt spid="4123"/>
                                        </p:tgtEl>
                                        <p:attrNameLst>
                                          <p:attrName>style.visibility</p:attrName>
                                        </p:attrNameLst>
                                      </p:cBhvr>
                                      <p:to>
                                        <p:strVal val="visible"/>
                                      </p:to>
                                    </p:set>
                                  </p:childTnLst>
                                </p:cTn>
                              </p:par>
                            </p:childTnLst>
                          </p:cTn>
                        </p:par>
                        <p:par>
                          <p:cTn id="89" fill="hold" nodeType="afterGroup">
                            <p:stCondLst>
                              <p:cond delay="500"/>
                            </p:stCondLst>
                            <p:childTnLst>
                              <p:par>
                                <p:cTn id="90" presetID="1" presetClass="entr" presetSubtype="0" fill="hold" grpId="0" nodeType="afterEffect">
                                  <p:stCondLst>
                                    <p:cond delay="0"/>
                                  </p:stCondLst>
                                  <p:childTnLst>
                                    <p:set>
                                      <p:cBhvr>
                                        <p:cTn id="91" dur="1" fill="hold">
                                          <p:stCondLst>
                                            <p:cond delay="499"/>
                                          </p:stCondLst>
                                        </p:cTn>
                                        <p:tgtEl>
                                          <p:spTgt spid="4133"/>
                                        </p:tgtEl>
                                        <p:attrNameLst>
                                          <p:attrName>style.visibility</p:attrName>
                                        </p:attrNameLst>
                                      </p:cBhvr>
                                      <p:to>
                                        <p:strVal val="visible"/>
                                      </p:to>
                                    </p:set>
                                  </p:childTnLst>
                                </p:cTn>
                              </p:par>
                            </p:childTnLst>
                          </p:cTn>
                        </p:par>
                      </p:childTnLst>
                    </p:cTn>
                  </p:par>
                  <p:par>
                    <p:cTn id="92" fill="hold" nodeType="clickPar">
                      <p:stCondLst>
                        <p:cond delay="indefinite"/>
                      </p:stCondLst>
                      <p:childTnLst>
                        <p:par>
                          <p:cTn id="93" fill="hold" nodeType="withGroup">
                            <p:stCondLst>
                              <p:cond delay="0"/>
                            </p:stCondLst>
                            <p:childTnLst>
                              <p:par>
                                <p:cTn id="94" presetID="1" presetClass="entr" presetSubtype="0" fill="hold" nodeType="clickEffect">
                                  <p:stCondLst>
                                    <p:cond delay="0"/>
                                  </p:stCondLst>
                                  <p:childTnLst>
                                    <p:set>
                                      <p:cBhvr>
                                        <p:cTn id="95" dur="1" fill="hold">
                                          <p:stCondLst>
                                            <p:cond delay="499"/>
                                          </p:stCondLst>
                                        </p:cTn>
                                        <p:tgtEl>
                                          <p:spTgt spid="4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7" grpId="0" autoUpdateAnimBg="0"/>
      <p:bldP spid="4109" grpId="0" animBg="1"/>
      <p:bldP spid="4110" grpId="0" animBg="1"/>
      <p:bldP spid="4099" grpId="0" autoUpdateAnimBg="0"/>
      <p:bldP spid="4101" grpId="0" autoUpdateAnimBg="0"/>
      <p:bldP spid="4102" grpId="0" animBg="1"/>
      <p:bldP spid="4104" grpId="0" autoUpdateAnimBg="0"/>
      <p:bldP spid="4105" grpId="0" animBg="1"/>
      <p:bldP spid="4112" grpId="0" autoUpdateAnimBg="0"/>
      <p:bldP spid="4113" grpId="0" autoUpdateAnimBg="0"/>
      <p:bldP spid="4114" grpId="0" animBg="1"/>
      <p:bldP spid="4115" grpId="0" animBg="1"/>
      <p:bldP spid="4123" grpId="0" animBg="1"/>
      <p:bldP spid="4124" grpId="0" autoUpdateAnimBg="0"/>
      <p:bldP spid="4125" grpId="0" autoUpdateAnimBg="0"/>
      <p:bldP spid="4127" grpId="0" autoUpdateAnimBg="0"/>
      <p:bldP spid="4131" grpId="0" animBg="1"/>
      <p:bldP spid="4132" grpId="0" animBg="1"/>
      <p:bldP spid="413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Asymmetrische Verfahren</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26</a:t>
            </a:fld>
            <a:endParaRPr lang="de-DE" altLang="en-US" dirty="0">
              <a:solidFill>
                <a:srgbClr val="FFFFCC"/>
              </a:solidFill>
            </a:endParaRPr>
          </a:p>
        </p:txBody>
      </p:sp>
      <p:sp>
        <p:nvSpPr>
          <p:cNvPr id="9" name="Textfeld 8"/>
          <p:cNvSpPr txBox="1"/>
          <p:nvPr/>
        </p:nvSpPr>
        <p:spPr>
          <a:xfrm>
            <a:off x="1199066" y="1377500"/>
            <a:ext cx="742511" cy="400110"/>
          </a:xfrm>
          <a:prstGeom prst="rect">
            <a:avLst/>
          </a:prstGeom>
          <a:noFill/>
        </p:spPr>
        <p:txBody>
          <a:bodyPr wrap="none" rtlCol="0">
            <a:spAutoFit/>
          </a:bodyPr>
          <a:lstStyle/>
          <a:p>
            <a:r>
              <a:rPr lang="de-DE" sz="2000" dirty="0">
                <a:solidFill>
                  <a:srgbClr val="006600"/>
                </a:solidFill>
              </a:rPr>
              <a:t>Alice</a:t>
            </a:r>
            <a:endParaRPr lang="de-DE" sz="2000" dirty="0"/>
          </a:p>
        </p:txBody>
      </p:sp>
      <p:sp>
        <p:nvSpPr>
          <p:cNvPr id="10" name="Rechteck 9"/>
          <p:cNvSpPr/>
          <p:nvPr/>
        </p:nvSpPr>
        <p:spPr>
          <a:xfrm>
            <a:off x="6726101" y="1366525"/>
            <a:ext cx="1096775" cy="400110"/>
          </a:xfrm>
          <a:prstGeom prst="rect">
            <a:avLst/>
          </a:prstGeom>
        </p:spPr>
        <p:txBody>
          <a:bodyPr wrap="none">
            <a:spAutoFit/>
          </a:bodyPr>
          <a:lstStyle/>
          <a:p>
            <a:pPr>
              <a:spcAft>
                <a:spcPts val="0"/>
              </a:spcAft>
            </a:pPr>
            <a:r>
              <a:rPr lang="de-DE" sz="2000" dirty="0" smtClean="0">
                <a:solidFill>
                  <a:srgbClr val="006600"/>
                </a:solidFill>
              </a:rPr>
              <a:t>Bob-AG</a:t>
            </a:r>
            <a:endParaRPr lang="de-DE" sz="2000" dirty="0">
              <a:solidFill>
                <a:srgbClr val="006600"/>
              </a:solidFill>
            </a:endParaRPr>
          </a:p>
        </p:txBody>
      </p:sp>
      <p:sp>
        <p:nvSpPr>
          <p:cNvPr id="17"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40" name="Grafik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963573"/>
            <a:ext cx="814037" cy="814037"/>
          </a:xfrm>
          <a:prstGeom prst="rect">
            <a:avLst/>
          </a:prstGeom>
        </p:spPr>
      </p:pic>
      <p:pic>
        <p:nvPicPr>
          <p:cNvPr id="41" name="Grafik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61471" y="896008"/>
            <a:ext cx="870627" cy="870627"/>
          </a:xfrm>
          <a:prstGeom prst="rect">
            <a:avLst/>
          </a:prstGeom>
        </p:spPr>
      </p:pic>
      <p:cxnSp>
        <p:nvCxnSpPr>
          <p:cNvPr id="33" name="Gerade Verbindung mit Pfeil 32"/>
          <p:cNvCxnSpPr/>
          <p:nvPr/>
        </p:nvCxnSpPr>
        <p:spPr bwMode="auto">
          <a:xfrm>
            <a:off x="4104686" y="2240729"/>
            <a:ext cx="909228"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6" name="Textfeld 2"/>
          <p:cNvSpPr txBox="1">
            <a:spLocks noChangeArrowheads="1"/>
          </p:cNvSpPr>
          <p:nvPr/>
        </p:nvSpPr>
        <p:spPr bwMode="auto">
          <a:xfrm>
            <a:off x="7909580" y="1052689"/>
            <a:ext cx="1146988" cy="635803"/>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FDB</a:t>
            </a:r>
            <a:endParaRPr lang="de-DE" sz="2000" dirty="0">
              <a:effectLst/>
              <a:latin typeface="Courier New" panose="02070309020205020404" pitchFamily="49" charset="0"/>
              <a:ea typeface="Times New Roman"/>
              <a:cs typeface="Courier New" panose="02070309020205020404" pitchFamily="49" charset="0"/>
            </a:endParaRPr>
          </a:p>
        </p:txBody>
      </p:sp>
      <p:sp>
        <p:nvSpPr>
          <p:cNvPr id="2" name="Rechteck 1"/>
          <p:cNvSpPr/>
          <p:nvPr/>
        </p:nvSpPr>
        <p:spPr>
          <a:xfrm>
            <a:off x="251520" y="1921396"/>
            <a:ext cx="3744416" cy="707886"/>
          </a:xfrm>
          <a:prstGeom prst="rect">
            <a:avLst/>
          </a:prstGeom>
        </p:spPr>
        <p:txBody>
          <a:bodyPr wrap="square">
            <a:spAutoFit/>
          </a:bodyPr>
          <a:lstStyle/>
          <a:p>
            <a:pPr algn="l"/>
            <a:r>
              <a:rPr lang="de-DE" sz="2000" dirty="0">
                <a:solidFill>
                  <a:srgbClr val="006600"/>
                </a:solidFill>
              </a:rPr>
              <a:t>❶ Alice fragt Bob-AG nach deren </a:t>
            </a:r>
            <a:r>
              <a:rPr lang="de-DE" sz="2000" dirty="0" err="1">
                <a:solidFill>
                  <a:srgbClr val="006600"/>
                </a:solidFill>
              </a:rPr>
              <a:t>public</a:t>
            </a:r>
            <a:r>
              <a:rPr lang="de-DE" sz="2000" dirty="0">
                <a:solidFill>
                  <a:srgbClr val="006600"/>
                </a:solidFill>
              </a:rPr>
              <a:t> </a:t>
            </a:r>
            <a:r>
              <a:rPr lang="de-DE" sz="2000" dirty="0" err="1">
                <a:solidFill>
                  <a:srgbClr val="006600"/>
                </a:solidFill>
              </a:rPr>
              <a:t>key</a:t>
            </a:r>
            <a:r>
              <a:rPr lang="de-DE" sz="2000" dirty="0">
                <a:solidFill>
                  <a:srgbClr val="006600"/>
                </a:solidFill>
              </a:rPr>
              <a:t> </a:t>
            </a:r>
          </a:p>
        </p:txBody>
      </p:sp>
      <p:sp>
        <p:nvSpPr>
          <p:cNvPr id="7" name="Rechteck 6"/>
          <p:cNvSpPr/>
          <p:nvPr/>
        </p:nvSpPr>
        <p:spPr>
          <a:xfrm>
            <a:off x="5049428" y="2040674"/>
            <a:ext cx="3777289" cy="400110"/>
          </a:xfrm>
          <a:prstGeom prst="rect">
            <a:avLst/>
          </a:prstGeom>
        </p:spPr>
        <p:txBody>
          <a:bodyPr wrap="square">
            <a:spAutoFit/>
          </a:bodyPr>
          <a:lstStyle/>
          <a:p>
            <a:pPr algn="l"/>
            <a:r>
              <a:rPr lang="de-DE" sz="2000" dirty="0">
                <a:solidFill>
                  <a:srgbClr val="006600"/>
                </a:solidFill>
              </a:rPr>
              <a:t>Bob-AG antwortet </a:t>
            </a:r>
            <a:r>
              <a:rPr lang="de-DE" sz="2000" dirty="0" smtClean="0">
                <a:solidFill>
                  <a:srgbClr val="006600"/>
                </a:solidFill>
              </a:rPr>
              <a:t>mit</a:t>
            </a:r>
            <a:endParaRPr lang="de-DE" sz="2000" dirty="0">
              <a:solidFill>
                <a:srgbClr val="006600"/>
              </a:solidFill>
            </a:endParaRPr>
          </a:p>
        </p:txBody>
      </p:sp>
      <p:sp>
        <p:nvSpPr>
          <p:cNvPr id="20" name="Textfeld 2"/>
          <p:cNvSpPr txBox="1">
            <a:spLocks noChangeArrowheads="1"/>
          </p:cNvSpPr>
          <p:nvPr/>
        </p:nvSpPr>
        <p:spPr bwMode="auto">
          <a:xfrm>
            <a:off x="8196327" y="2077317"/>
            <a:ext cx="57349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p:txBody>
      </p:sp>
      <p:sp>
        <p:nvSpPr>
          <p:cNvPr id="21" name="Textfeld 2"/>
          <p:cNvSpPr txBox="1">
            <a:spLocks noChangeArrowheads="1"/>
          </p:cNvSpPr>
          <p:nvPr/>
        </p:nvSpPr>
        <p:spPr bwMode="auto">
          <a:xfrm>
            <a:off x="1941577" y="1370591"/>
            <a:ext cx="57349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p:txBody>
      </p:sp>
      <p:cxnSp>
        <p:nvCxnSpPr>
          <p:cNvPr id="22" name="Gerade Verbindung mit Pfeil 21"/>
          <p:cNvCxnSpPr/>
          <p:nvPr/>
        </p:nvCxnSpPr>
        <p:spPr bwMode="auto">
          <a:xfrm>
            <a:off x="4094572" y="2473361"/>
            <a:ext cx="909228"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8" name="Rechteck 7"/>
          <p:cNvSpPr/>
          <p:nvPr/>
        </p:nvSpPr>
        <p:spPr>
          <a:xfrm>
            <a:off x="251520" y="2825834"/>
            <a:ext cx="3751312" cy="1015663"/>
          </a:xfrm>
          <a:prstGeom prst="rect">
            <a:avLst/>
          </a:prstGeom>
        </p:spPr>
        <p:txBody>
          <a:bodyPr wrap="square">
            <a:spAutoFit/>
          </a:bodyPr>
          <a:lstStyle/>
          <a:p>
            <a:pPr algn="l"/>
            <a:r>
              <a:rPr lang="de-DE" sz="2000" dirty="0">
                <a:solidFill>
                  <a:srgbClr val="006600"/>
                </a:solidFill>
              </a:rPr>
              <a:t>❷ Alice verschlüsselt die Kartennummer </a:t>
            </a:r>
            <a:r>
              <a:rPr lang="de-DE" sz="2000" b="1" dirty="0">
                <a:solidFill>
                  <a:srgbClr val="006600"/>
                </a:solidFill>
                <a:latin typeface="Courier New" panose="02070309020205020404" pitchFamily="49" charset="0"/>
                <a:cs typeface="Courier New" panose="02070309020205020404" pitchFamily="49" charset="0"/>
              </a:rPr>
              <a:t>ACHTEINS</a:t>
            </a:r>
            <a:r>
              <a:rPr lang="de-DE" sz="2000" dirty="0">
                <a:solidFill>
                  <a:srgbClr val="006600"/>
                </a:solidFill>
              </a:rPr>
              <a:t> </a:t>
            </a:r>
            <a:r>
              <a:rPr lang="de-DE" sz="2000" dirty="0" smtClean="0">
                <a:solidFill>
                  <a:srgbClr val="006600"/>
                </a:solidFill>
              </a:rPr>
              <a:t>zu</a:t>
            </a:r>
            <a:br>
              <a:rPr lang="de-DE" sz="2000" dirty="0" smtClean="0">
                <a:solidFill>
                  <a:srgbClr val="006600"/>
                </a:solidFill>
              </a:rPr>
            </a:br>
            <a:r>
              <a:rPr lang="de-DE" sz="2000" dirty="0" smtClean="0">
                <a:solidFill>
                  <a:srgbClr val="006600"/>
                </a:solidFill>
              </a:rPr>
              <a:t>                   </a:t>
            </a:r>
            <a:endParaRPr lang="de-DE" sz="2000" dirty="0">
              <a:solidFill>
                <a:srgbClr val="006600"/>
              </a:solidFill>
            </a:endParaRPr>
          </a:p>
        </p:txBody>
      </p:sp>
      <p:cxnSp>
        <p:nvCxnSpPr>
          <p:cNvPr id="26" name="Gerade Verbindung mit Pfeil 25"/>
          <p:cNvCxnSpPr/>
          <p:nvPr/>
        </p:nvCxnSpPr>
        <p:spPr bwMode="auto">
          <a:xfrm>
            <a:off x="4140200" y="3174114"/>
            <a:ext cx="873714"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3" name="Rechteck 12"/>
          <p:cNvSpPr/>
          <p:nvPr/>
        </p:nvSpPr>
        <p:spPr>
          <a:xfrm>
            <a:off x="5138716" y="2974059"/>
            <a:ext cx="3274086" cy="400110"/>
          </a:xfrm>
          <a:prstGeom prst="rect">
            <a:avLst/>
          </a:prstGeom>
        </p:spPr>
        <p:txBody>
          <a:bodyPr wrap="square">
            <a:spAutoFit/>
          </a:bodyPr>
          <a:lstStyle/>
          <a:p>
            <a:pPr algn="l"/>
            <a:r>
              <a:rPr lang="de-DE" sz="2000" dirty="0">
                <a:solidFill>
                  <a:srgbClr val="006600"/>
                </a:solidFill>
              </a:rPr>
              <a:t>Bob-AG entschlüsselt: </a:t>
            </a:r>
          </a:p>
        </p:txBody>
      </p:sp>
      <p:sp>
        <p:nvSpPr>
          <p:cNvPr id="14" name="Rechteck 13"/>
          <p:cNvSpPr/>
          <p:nvPr/>
        </p:nvSpPr>
        <p:spPr>
          <a:xfrm>
            <a:off x="7769036" y="2989448"/>
            <a:ext cx="1287532" cy="369332"/>
          </a:xfrm>
          <a:prstGeom prst="rect">
            <a:avLst/>
          </a:prstGeom>
        </p:spPr>
        <p:txBody>
          <a:bodyPr wrap="none">
            <a:spAutoFit/>
          </a:bodyPr>
          <a:lstStyle/>
          <a:p>
            <a:r>
              <a:rPr lang="de-DE" b="1" dirty="0">
                <a:solidFill>
                  <a:srgbClr val="002060"/>
                </a:solidFill>
                <a:latin typeface="Courier New" panose="02070309020205020404" pitchFamily="49" charset="0"/>
                <a:cs typeface="Courier New" panose="02070309020205020404" pitchFamily="49" charset="0"/>
              </a:rPr>
              <a:t>ACHTEINS</a:t>
            </a:r>
            <a:endParaRPr lang="de-DE" dirty="0">
              <a:solidFill>
                <a:srgbClr val="002060"/>
              </a:solidFill>
            </a:endParaRPr>
          </a:p>
        </p:txBody>
      </p:sp>
      <p:sp>
        <p:nvSpPr>
          <p:cNvPr id="23" name="Rechteck 22"/>
          <p:cNvSpPr/>
          <p:nvPr/>
        </p:nvSpPr>
        <p:spPr>
          <a:xfrm>
            <a:off x="5054368" y="3705866"/>
            <a:ext cx="3969160" cy="1015663"/>
          </a:xfrm>
          <a:prstGeom prst="rect">
            <a:avLst/>
          </a:prstGeom>
        </p:spPr>
        <p:txBody>
          <a:bodyPr wrap="square">
            <a:spAutoFit/>
          </a:bodyPr>
          <a:lstStyle/>
          <a:p>
            <a:pPr algn="l"/>
            <a:r>
              <a:rPr lang="de-DE" sz="2000" dirty="0">
                <a:solidFill>
                  <a:srgbClr val="006600"/>
                </a:solidFill>
              </a:rPr>
              <a:t>Bob-AG verschlüsselt Bestätigung </a:t>
            </a:r>
            <a:r>
              <a:rPr lang="de-DE" sz="2000" b="1" dirty="0">
                <a:solidFill>
                  <a:srgbClr val="006600"/>
                </a:solidFill>
                <a:latin typeface="Courier New" panose="02070309020205020404" pitchFamily="49" charset="0"/>
                <a:cs typeface="Courier New" panose="02070309020205020404" pitchFamily="49" charset="0"/>
              </a:rPr>
              <a:t>OK</a:t>
            </a:r>
            <a:r>
              <a:rPr lang="de-DE" sz="2000" dirty="0">
                <a:solidFill>
                  <a:srgbClr val="006600"/>
                </a:solidFill>
              </a:rPr>
              <a:t> mit private </a:t>
            </a:r>
            <a:r>
              <a:rPr lang="de-DE" sz="2000" dirty="0" err="1">
                <a:solidFill>
                  <a:srgbClr val="006600"/>
                </a:solidFill>
              </a:rPr>
              <a:t>key</a:t>
            </a:r>
            <a:r>
              <a:rPr lang="de-DE" sz="2000" dirty="0">
                <a:solidFill>
                  <a:srgbClr val="006600"/>
                </a:solidFill>
              </a:rPr>
              <a:t> zu </a:t>
            </a:r>
            <a:r>
              <a:rPr lang="de-DE" sz="2000" dirty="0" smtClean="0">
                <a:solidFill>
                  <a:srgbClr val="006600"/>
                </a:solidFill>
              </a:rPr>
              <a:t> </a:t>
            </a:r>
          </a:p>
          <a:p>
            <a:pPr algn="l"/>
            <a:r>
              <a:rPr lang="de-DE" sz="2000" dirty="0">
                <a:solidFill>
                  <a:srgbClr val="006600"/>
                </a:solidFill>
              </a:rPr>
              <a:t> </a:t>
            </a:r>
            <a:r>
              <a:rPr lang="de-DE" sz="2000" dirty="0" smtClean="0">
                <a:solidFill>
                  <a:srgbClr val="006600"/>
                </a:solidFill>
              </a:rPr>
              <a:t>     </a:t>
            </a:r>
            <a:endParaRPr lang="de-DE" sz="2000" dirty="0">
              <a:solidFill>
                <a:srgbClr val="006600"/>
              </a:solidFill>
            </a:endParaRPr>
          </a:p>
        </p:txBody>
      </p:sp>
      <p:sp>
        <p:nvSpPr>
          <p:cNvPr id="31" name="Rechteck 30"/>
          <p:cNvSpPr/>
          <p:nvPr/>
        </p:nvSpPr>
        <p:spPr>
          <a:xfrm>
            <a:off x="229071" y="4180610"/>
            <a:ext cx="3865501" cy="400110"/>
          </a:xfrm>
          <a:prstGeom prst="rect">
            <a:avLst/>
          </a:prstGeom>
        </p:spPr>
        <p:txBody>
          <a:bodyPr wrap="square">
            <a:spAutoFit/>
          </a:bodyPr>
          <a:lstStyle/>
          <a:p>
            <a:pPr algn="l"/>
            <a:r>
              <a:rPr lang="de-DE" sz="2000" dirty="0">
                <a:solidFill>
                  <a:srgbClr val="006600"/>
                </a:solidFill>
              </a:rPr>
              <a:t>❸ Alice erhält </a:t>
            </a:r>
          </a:p>
        </p:txBody>
      </p:sp>
      <p:cxnSp>
        <p:nvCxnSpPr>
          <p:cNvPr id="35" name="Gerade Verbindung mit Pfeil 34"/>
          <p:cNvCxnSpPr/>
          <p:nvPr/>
        </p:nvCxnSpPr>
        <p:spPr bwMode="auto">
          <a:xfrm>
            <a:off x="4094572" y="4513684"/>
            <a:ext cx="909228"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36" name="Rechteck 35"/>
          <p:cNvSpPr/>
          <p:nvPr/>
        </p:nvSpPr>
        <p:spPr>
          <a:xfrm>
            <a:off x="282788" y="3433564"/>
            <a:ext cx="1287533"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TYLWC.SW</a:t>
            </a:r>
            <a:endParaRPr lang="de-DE" dirty="0">
              <a:solidFill>
                <a:srgbClr val="002060"/>
              </a:solidFill>
            </a:endParaRPr>
          </a:p>
        </p:txBody>
      </p:sp>
      <p:sp>
        <p:nvSpPr>
          <p:cNvPr id="37" name="Rechteck 36"/>
          <p:cNvSpPr/>
          <p:nvPr/>
        </p:nvSpPr>
        <p:spPr>
          <a:xfrm>
            <a:off x="5111272" y="4326417"/>
            <a:ext cx="460382"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H.</a:t>
            </a:r>
            <a:endParaRPr lang="de-DE" dirty="0">
              <a:solidFill>
                <a:srgbClr val="002060"/>
              </a:solidFill>
            </a:endParaRPr>
          </a:p>
        </p:txBody>
      </p:sp>
      <p:sp>
        <p:nvSpPr>
          <p:cNvPr id="38" name="Rechteck 37"/>
          <p:cNvSpPr/>
          <p:nvPr/>
        </p:nvSpPr>
        <p:spPr>
          <a:xfrm>
            <a:off x="2078092" y="4182920"/>
            <a:ext cx="873958"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H.</a:t>
            </a:r>
            <a:endParaRPr lang="de-DE" dirty="0">
              <a:solidFill>
                <a:srgbClr val="002060"/>
              </a:solidFill>
            </a:endParaRPr>
          </a:p>
        </p:txBody>
      </p:sp>
      <p:sp>
        <p:nvSpPr>
          <p:cNvPr id="39" name="Rechteck 38"/>
          <p:cNvSpPr/>
          <p:nvPr/>
        </p:nvSpPr>
        <p:spPr>
          <a:xfrm>
            <a:off x="1199066" y="4834249"/>
            <a:ext cx="598241"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a:t>
            </a:r>
            <a:endParaRPr lang="de-DE" dirty="0">
              <a:solidFill>
                <a:srgbClr val="002060"/>
              </a:solidFill>
            </a:endParaRPr>
          </a:p>
        </p:txBody>
      </p:sp>
      <p:sp>
        <p:nvSpPr>
          <p:cNvPr id="42" name="Rechteck 41"/>
          <p:cNvSpPr/>
          <p:nvPr/>
        </p:nvSpPr>
        <p:spPr>
          <a:xfrm>
            <a:off x="351717" y="5124980"/>
            <a:ext cx="1149674"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 OK</a:t>
            </a:r>
            <a:endParaRPr lang="de-DE" dirty="0">
              <a:solidFill>
                <a:srgbClr val="002060"/>
              </a:solidFill>
            </a:endParaRPr>
          </a:p>
        </p:txBody>
      </p:sp>
      <p:sp>
        <p:nvSpPr>
          <p:cNvPr id="32" name="Rechteck 31"/>
          <p:cNvSpPr/>
          <p:nvPr/>
        </p:nvSpPr>
        <p:spPr>
          <a:xfrm>
            <a:off x="5115092" y="4695749"/>
            <a:ext cx="3849396" cy="646331"/>
          </a:xfrm>
          <a:prstGeom prst="rect">
            <a:avLst/>
          </a:prstGeom>
        </p:spPr>
        <p:txBody>
          <a:bodyPr wrap="square">
            <a:spAutoFit/>
          </a:bodyPr>
          <a:lstStyle/>
          <a:p>
            <a:pPr algn="l"/>
            <a:r>
              <a:rPr lang="de-DE" dirty="0">
                <a:solidFill>
                  <a:srgbClr val="006600"/>
                </a:solidFill>
              </a:rPr>
              <a:t>und sendet </a:t>
            </a:r>
            <a:r>
              <a:rPr lang="de-DE" b="1" dirty="0">
                <a:solidFill>
                  <a:srgbClr val="006600"/>
                </a:solidFill>
                <a:latin typeface="Courier New" panose="02070309020205020404" pitchFamily="49" charset="0"/>
                <a:cs typeface="Courier New" panose="02070309020205020404" pitchFamily="49" charset="0"/>
              </a:rPr>
              <a:t>OK</a:t>
            </a:r>
            <a:r>
              <a:rPr lang="de-DE" dirty="0">
                <a:solidFill>
                  <a:srgbClr val="006600"/>
                </a:solidFill>
              </a:rPr>
              <a:t> sowie das verschlüsselte </a:t>
            </a:r>
            <a:r>
              <a:rPr lang="de-DE" b="1" dirty="0">
                <a:solidFill>
                  <a:srgbClr val="006600"/>
                </a:solidFill>
                <a:latin typeface="Courier New" panose="02070309020205020404" pitchFamily="49" charset="0"/>
                <a:cs typeface="Courier New" panose="02070309020205020404" pitchFamily="49" charset="0"/>
              </a:rPr>
              <a:t>OK</a:t>
            </a:r>
            <a:r>
              <a:rPr lang="de-DE" dirty="0">
                <a:solidFill>
                  <a:srgbClr val="006600"/>
                </a:solidFill>
              </a:rPr>
              <a:t> </a:t>
            </a:r>
            <a:endParaRPr lang="de-DE" dirty="0"/>
          </a:p>
        </p:txBody>
      </p:sp>
      <p:sp>
        <p:nvSpPr>
          <p:cNvPr id="34" name="Rechteck 33"/>
          <p:cNvSpPr/>
          <p:nvPr/>
        </p:nvSpPr>
        <p:spPr>
          <a:xfrm>
            <a:off x="282788" y="4526744"/>
            <a:ext cx="3121243" cy="646331"/>
          </a:xfrm>
          <a:prstGeom prst="rect">
            <a:avLst/>
          </a:prstGeom>
        </p:spPr>
        <p:txBody>
          <a:bodyPr wrap="square">
            <a:spAutoFit/>
          </a:bodyPr>
          <a:lstStyle/>
          <a:p>
            <a:pPr algn="l"/>
            <a:r>
              <a:rPr lang="de-DE" dirty="0">
                <a:solidFill>
                  <a:srgbClr val="006600"/>
                </a:solidFill>
              </a:rPr>
              <a:t>und entschlüsselt das zweite </a:t>
            </a:r>
            <a:endParaRPr lang="de-DE" dirty="0" smtClean="0">
              <a:solidFill>
                <a:srgbClr val="006600"/>
              </a:solidFill>
            </a:endParaRPr>
          </a:p>
          <a:p>
            <a:pPr algn="l"/>
            <a:r>
              <a:rPr lang="de-DE" dirty="0" smtClean="0">
                <a:solidFill>
                  <a:srgbClr val="006600"/>
                </a:solidFill>
              </a:rPr>
              <a:t>Wort zu</a:t>
            </a:r>
            <a:endParaRPr lang="de-DE" dirty="0">
              <a:solidFill>
                <a:srgbClr val="006600"/>
              </a:solidFill>
            </a:endParaRPr>
          </a:p>
        </p:txBody>
      </p:sp>
      <p:sp>
        <p:nvSpPr>
          <p:cNvPr id="43" name="Rechteck 42"/>
          <p:cNvSpPr/>
          <p:nvPr/>
        </p:nvSpPr>
        <p:spPr>
          <a:xfrm>
            <a:off x="1691679" y="4803743"/>
            <a:ext cx="1980029" cy="369332"/>
          </a:xfrm>
          <a:prstGeom prst="rect">
            <a:avLst/>
          </a:prstGeom>
        </p:spPr>
        <p:txBody>
          <a:bodyPr wrap="none">
            <a:spAutoFit/>
          </a:bodyPr>
          <a:lstStyle/>
          <a:p>
            <a:pPr algn="l"/>
            <a:r>
              <a:rPr lang="de-DE" dirty="0">
                <a:solidFill>
                  <a:srgbClr val="006600"/>
                </a:solidFill>
              </a:rPr>
              <a:t>mit dem Ergebnis</a:t>
            </a:r>
          </a:p>
        </p:txBody>
      </p:sp>
      <p:sp>
        <p:nvSpPr>
          <p:cNvPr id="44" name="Rechteck 43"/>
          <p:cNvSpPr/>
          <p:nvPr/>
        </p:nvSpPr>
        <p:spPr>
          <a:xfrm>
            <a:off x="1498186" y="3433564"/>
            <a:ext cx="2596385" cy="369332"/>
          </a:xfrm>
          <a:prstGeom prst="rect">
            <a:avLst/>
          </a:prstGeom>
        </p:spPr>
        <p:txBody>
          <a:bodyPr wrap="square">
            <a:spAutoFit/>
          </a:bodyPr>
          <a:lstStyle/>
          <a:p>
            <a:pPr algn="l"/>
            <a:r>
              <a:rPr lang="de-DE" dirty="0">
                <a:solidFill>
                  <a:srgbClr val="006600"/>
                </a:solidFill>
              </a:rPr>
              <a:t>und sendet </a:t>
            </a:r>
            <a:r>
              <a:rPr lang="de-DE" dirty="0" smtClean="0">
                <a:solidFill>
                  <a:srgbClr val="006600"/>
                </a:solidFill>
              </a:rPr>
              <a:t>an Bob-AG</a:t>
            </a:r>
            <a:endParaRPr lang="de-DE" dirty="0">
              <a:solidFill>
                <a:srgbClr val="006600"/>
              </a:solidFill>
            </a:endParaRPr>
          </a:p>
        </p:txBody>
      </p:sp>
      <p:sp>
        <p:nvSpPr>
          <p:cNvPr id="5" name="Fußzeilenplatzhalter 4"/>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324756789"/>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8"/>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4"/>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39"/>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3"/>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20" grpId="0" animBg="1"/>
      <p:bldP spid="21" grpId="0" animBg="1"/>
      <p:bldP spid="8" grpId="0"/>
      <p:bldP spid="13" grpId="0"/>
      <p:bldP spid="14" grpId="0"/>
      <p:bldP spid="23" grpId="0"/>
      <p:bldP spid="31" grpId="0"/>
      <p:bldP spid="36" grpId="0"/>
      <p:bldP spid="37" grpId="0"/>
      <p:bldP spid="38" grpId="0"/>
      <p:bldP spid="39" grpId="0"/>
      <p:bldP spid="42" grpId="0"/>
      <p:bldP spid="32" grpId="0"/>
      <p:bldP spid="34" grpId="0"/>
      <p:bldP spid="43" grpId="0"/>
      <p:bldP spid="4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000" y="946159"/>
            <a:ext cx="7920000" cy="4071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el 3"/>
          <p:cNvSpPr>
            <a:spLocks noGrp="1"/>
          </p:cNvSpPr>
          <p:nvPr>
            <p:ph type="title"/>
          </p:nvPr>
        </p:nvSpPr>
        <p:spPr/>
        <p:txBody>
          <a:bodyPr/>
          <a:lstStyle/>
          <a:p>
            <a:r>
              <a:rPr lang="de-DE" dirty="0" smtClean="0"/>
              <a:t>Digitale Signatur</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27</a:t>
            </a:fld>
            <a:endParaRPr lang="de-DE" altLang="en-US" dirty="0">
              <a:solidFill>
                <a:srgbClr val="FFFFCC"/>
              </a:solidFill>
            </a:endParaRPr>
          </a:p>
        </p:txBody>
      </p:sp>
      <p:sp>
        <p:nvSpPr>
          <p:cNvPr id="5" name="Text Box 4"/>
          <p:cNvSpPr txBox="1">
            <a:spLocks noChangeArrowheads="1"/>
          </p:cNvSpPr>
          <p:nvPr/>
        </p:nvSpPr>
        <p:spPr bwMode="auto">
          <a:xfrm>
            <a:off x="-1" y="4197350"/>
            <a:ext cx="8964613" cy="384175"/>
          </a:xfrm>
          <a:prstGeom prst="rect">
            <a:avLst/>
          </a:prstGeom>
          <a:noFill/>
          <a:ln w="12700" cap="sq">
            <a:noFill/>
            <a:miter lim="800000"/>
            <a:headEnd type="none" w="sm" len="sm"/>
            <a:tailEnd type="none" w="sm" len="sm"/>
          </a:ln>
          <a:effectLst/>
        </p:spPr>
        <p:txBody>
          <a:bodyPr>
            <a:spAutoFit/>
          </a:bodyPr>
          <a:lstStyle/>
          <a:p>
            <a:pPr marL="265113" indent="-265113" algn="l">
              <a:lnSpc>
                <a:spcPct val="80000"/>
              </a:lnSpc>
              <a:spcBef>
                <a:spcPct val="50000"/>
              </a:spcBef>
              <a:defRPr/>
            </a:pPr>
            <a:endParaRPr lang="de-DE" sz="2400" b="1">
              <a:solidFill>
                <a:srgbClr val="FF0000"/>
              </a:solidFill>
              <a:effectLst>
                <a:outerShdw blurRad="38100" dist="38100" dir="2700000" algn="tl">
                  <a:srgbClr val="000000"/>
                </a:outerShdw>
              </a:effectLst>
            </a:endParaRPr>
          </a:p>
        </p:txBody>
      </p:sp>
      <p:sp>
        <p:nvSpPr>
          <p:cNvPr id="7" name="Rectangle 11"/>
          <p:cNvSpPr>
            <a:spLocks noChangeArrowheads="1"/>
          </p:cNvSpPr>
          <p:nvPr/>
        </p:nvSpPr>
        <p:spPr bwMode="auto">
          <a:xfrm>
            <a:off x="107504" y="5101167"/>
            <a:ext cx="892899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GB" altLang="de-DE" sz="1000" dirty="0" err="1">
                <a:solidFill>
                  <a:srgbClr val="006600"/>
                </a:solidFill>
                <a:cs typeface="Times New Roman" pitchFamily="18" charset="0"/>
              </a:rPr>
              <a:t>aus</a:t>
            </a:r>
            <a:r>
              <a:rPr lang="en-GB" altLang="de-DE" sz="1000" dirty="0">
                <a:solidFill>
                  <a:srgbClr val="006600"/>
                </a:solidFill>
                <a:cs typeface="Times New Roman" pitchFamily="18" charset="0"/>
              </a:rPr>
              <a:t>: Network Associates Inc. </a:t>
            </a:r>
            <a:r>
              <a:rPr lang="de-DE" altLang="de-DE" sz="1000" dirty="0">
                <a:solidFill>
                  <a:srgbClr val="006600"/>
                </a:solidFill>
                <a:cs typeface="Times New Roman" pitchFamily="18" charset="0"/>
              </a:rPr>
              <a:t>(Hrsg.): Handbuch “Einführung in die Kryptographie“, Bestandteil des Softwarepaketes PGP Ver. 6.5.1. deutsch, Datei „IntroToCrypto.pdf“.</a:t>
            </a:r>
            <a:r>
              <a:rPr lang="en-US" altLang="de-DE" sz="1000" dirty="0">
                <a:solidFill>
                  <a:srgbClr val="006600"/>
                </a:solidFill>
              </a:rPr>
              <a:t> </a:t>
            </a:r>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
        <p:nvSpPr>
          <p:cNvPr id="9" name="Rechteck 8"/>
          <p:cNvSpPr/>
          <p:nvPr/>
        </p:nvSpPr>
        <p:spPr>
          <a:xfrm>
            <a:off x="489942" y="4275220"/>
            <a:ext cx="1858751" cy="646331"/>
          </a:xfrm>
          <a:prstGeom prst="rect">
            <a:avLst/>
          </a:prstGeom>
        </p:spPr>
        <p:txBody>
          <a:bodyPr wrap="square">
            <a:spAutoFit/>
          </a:bodyPr>
          <a:lstStyle/>
          <a:p>
            <a:r>
              <a:rPr lang="de-DE" b="1" dirty="0" smtClean="0">
                <a:solidFill>
                  <a:srgbClr val="006600"/>
                </a:solidFill>
              </a:rPr>
              <a:t>Ursprünglicher Text</a:t>
            </a:r>
            <a:endParaRPr lang="de-DE" dirty="0">
              <a:solidFill>
                <a:srgbClr val="006600"/>
              </a:solidFill>
            </a:endParaRPr>
          </a:p>
        </p:txBody>
      </p:sp>
      <p:sp>
        <p:nvSpPr>
          <p:cNvPr id="10" name="Rechteck 9"/>
          <p:cNvSpPr/>
          <p:nvPr/>
        </p:nvSpPr>
        <p:spPr>
          <a:xfrm>
            <a:off x="5292080" y="4783051"/>
            <a:ext cx="2051720" cy="369332"/>
          </a:xfrm>
          <a:prstGeom prst="rect">
            <a:avLst/>
          </a:prstGeom>
        </p:spPr>
        <p:txBody>
          <a:bodyPr wrap="square">
            <a:spAutoFit/>
          </a:bodyPr>
          <a:lstStyle/>
          <a:p>
            <a:r>
              <a:rPr lang="de-DE" b="1" dirty="0" smtClean="0">
                <a:solidFill>
                  <a:srgbClr val="006600"/>
                </a:solidFill>
              </a:rPr>
              <a:t>Verifizieren</a:t>
            </a:r>
            <a:endParaRPr lang="de-DE" dirty="0">
              <a:solidFill>
                <a:srgbClr val="006600"/>
              </a:solidFill>
            </a:endParaRPr>
          </a:p>
        </p:txBody>
      </p:sp>
      <p:sp>
        <p:nvSpPr>
          <p:cNvPr id="11" name="Rechteck 10"/>
          <p:cNvSpPr/>
          <p:nvPr/>
        </p:nvSpPr>
        <p:spPr>
          <a:xfrm>
            <a:off x="3543890" y="4275220"/>
            <a:ext cx="2056220" cy="646331"/>
          </a:xfrm>
          <a:prstGeom prst="rect">
            <a:avLst/>
          </a:prstGeom>
        </p:spPr>
        <p:txBody>
          <a:bodyPr wrap="square">
            <a:spAutoFit/>
          </a:bodyPr>
          <a:lstStyle/>
          <a:p>
            <a:r>
              <a:rPr lang="de-DE" b="1" dirty="0" smtClean="0">
                <a:solidFill>
                  <a:srgbClr val="006600"/>
                </a:solidFill>
              </a:rPr>
              <a:t>Mit Unterschrift versehener Text </a:t>
            </a:r>
            <a:endParaRPr lang="de-DE" dirty="0"/>
          </a:p>
        </p:txBody>
      </p:sp>
      <p:sp>
        <p:nvSpPr>
          <p:cNvPr id="12" name="Rechteck 11"/>
          <p:cNvSpPr/>
          <p:nvPr/>
        </p:nvSpPr>
        <p:spPr>
          <a:xfrm>
            <a:off x="6704741" y="4413719"/>
            <a:ext cx="1962974" cy="369332"/>
          </a:xfrm>
          <a:prstGeom prst="rect">
            <a:avLst/>
          </a:prstGeom>
        </p:spPr>
        <p:txBody>
          <a:bodyPr wrap="none">
            <a:spAutoFit/>
          </a:bodyPr>
          <a:lstStyle/>
          <a:p>
            <a:r>
              <a:rPr lang="de-DE" b="1" dirty="0" smtClean="0">
                <a:solidFill>
                  <a:srgbClr val="006600"/>
                </a:solidFill>
              </a:rPr>
              <a:t>Verifizierter Text</a:t>
            </a:r>
            <a:endParaRPr lang="de-DE" b="1" dirty="0">
              <a:solidFill>
                <a:srgbClr val="006600"/>
              </a:solidFill>
            </a:endParaRPr>
          </a:p>
        </p:txBody>
      </p:sp>
      <p:sp>
        <p:nvSpPr>
          <p:cNvPr id="13" name="Rechteck 12"/>
          <p:cNvSpPr/>
          <p:nvPr/>
        </p:nvSpPr>
        <p:spPr>
          <a:xfrm>
            <a:off x="2123728" y="4020105"/>
            <a:ext cx="1877438" cy="369332"/>
          </a:xfrm>
          <a:prstGeom prst="rect">
            <a:avLst/>
          </a:prstGeom>
        </p:spPr>
        <p:txBody>
          <a:bodyPr wrap="none">
            <a:spAutoFit/>
          </a:bodyPr>
          <a:lstStyle/>
          <a:p>
            <a:r>
              <a:rPr lang="de-DE" b="1" dirty="0" smtClean="0">
                <a:solidFill>
                  <a:srgbClr val="006600"/>
                </a:solidFill>
              </a:rPr>
              <a:t>Unterschreiben</a:t>
            </a:r>
            <a:endParaRPr lang="de-DE" dirty="0"/>
          </a:p>
        </p:txBody>
      </p:sp>
      <p:sp>
        <p:nvSpPr>
          <p:cNvPr id="15" name="Rechteck 14"/>
          <p:cNvSpPr/>
          <p:nvPr/>
        </p:nvSpPr>
        <p:spPr>
          <a:xfrm>
            <a:off x="7092644" y="1050752"/>
            <a:ext cx="1511728" cy="646331"/>
          </a:xfrm>
          <a:prstGeom prst="rect">
            <a:avLst/>
          </a:prstGeom>
        </p:spPr>
        <p:txBody>
          <a:bodyPr wrap="square">
            <a:spAutoFit/>
          </a:bodyPr>
          <a:lstStyle/>
          <a:p>
            <a:r>
              <a:rPr lang="de-DE" b="1" dirty="0" smtClean="0">
                <a:solidFill>
                  <a:srgbClr val="006600"/>
                </a:solidFill>
              </a:rPr>
              <a:t>öffentlicher Schlüssel</a:t>
            </a:r>
            <a:endParaRPr lang="de-DE" dirty="0">
              <a:solidFill>
                <a:srgbClr val="006600"/>
              </a:solidFill>
            </a:endParaRPr>
          </a:p>
        </p:txBody>
      </p:sp>
      <p:sp>
        <p:nvSpPr>
          <p:cNvPr id="16" name="Rechteck 15"/>
          <p:cNvSpPr/>
          <p:nvPr/>
        </p:nvSpPr>
        <p:spPr>
          <a:xfrm>
            <a:off x="1034667" y="1050751"/>
            <a:ext cx="1314026" cy="646331"/>
          </a:xfrm>
          <a:prstGeom prst="rect">
            <a:avLst/>
          </a:prstGeom>
        </p:spPr>
        <p:txBody>
          <a:bodyPr wrap="square">
            <a:spAutoFit/>
          </a:bodyPr>
          <a:lstStyle/>
          <a:p>
            <a:r>
              <a:rPr lang="de-DE" b="1" dirty="0" smtClean="0">
                <a:solidFill>
                  <a:srgbClr val="006600"/>
                </a:solidFill>
              </a:rPr>
              <a:t>privater Schlüssel</a:t>
            </a:r>
            <a:endParaRPr lang="de-DE" dirty="0">
              <a:solidFill>
                <a:srgbClr val="006600"/>
              </a:solidFill>
            </a:endParaRPr>
          </a:p>
        </p:txBody>
      </p:sp>
    </p:spTree>
    <p:extLst>
      <p:ext uri="{BB962C8B-B14F-4D97-AF65-F5344CB8AC3E}">
        <p14:creationId xmlns:p14="http://schemas.microsoft.com/office/powerpoint/2010/main" val="466793697"/>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Digitale Signatur</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28</a:t>
            </a:fld>
            <a:endParaRPr lang="de-DE" altLang="en-US" dirty="0">
              <a:solidFill>
                <a:srgbClr val="FFFFCC"/>
              </a:solidFill>
            </a:endParaRPr>
          </a:p>
        </p:txBody>
      </p:sp>
      <p:sp>
        <p:nvSpPr>
          <p:cNvPr id="5" name="Text Box 4"/>
          <p:cNvSpPr txBox="1">
            <a:spLocks noChangeArrowheads="1"/>
          </p:cNvSpPr>
          <p:nvPr/>
        </p:nvSpPr>
        <p:spPr bwMode="auto">
          <a:xfrm>
            <a:off x="-1" y="4197350"/>
            <a:ext cx="8964613" cy="384175"/>
          </a:xfrm>
          <a:prstGeom prst="rect">
            <a:avLst/>
          </a:prstGeom>
          <a:noFill/>
          <a:ln w="12700" cap="sq">
            <a:noFill/>
            <a:miter lim="800000"/>
            <a:headEnd type="none" w="sm" len="sm"/>
            <a:tailEnd type="none" w="sm" len="sm"/>
          </a:ln>
          <a:effectLst/>
        </p:spPr>
        <p:txBody>
          <a:bodyPr>
            <a:spAutoFit/>
          </a:bodyPr>
          <a:lstStyle/>
          <a:p>
            <a:pPr marL="265113" indent="-265113" algn="l">
              <a:lnSpc>
                <a:spcPct val="80000"/>
              </a:lnSpc>
              <a:spcBef>
                <a:spcPct val="50000"/>
              </a:spcBef>
              <a:defRPr/>
            </a:pPr>
            <a:endParaRPr lang="de-DE" sz="2400" b="1">
              <a:solidFill>
                <a:srgbClr val="FF0000"/>
              </a:solidFill>
              <a:effectLst>
                <a:outerShdw blurRad="38100" dist="38100" dir="2700000" algn="tl">
                  <a:srgbClr val="000000"/>
                </a:outerShdw>
              </a:effectLst>
            </a:endParaRPr>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
        <p:nvSpPr>
          <p:cNvPr id="8" name="Rectangle 11"/>
          <p:cNvSpPr>
            <a:spLocks noChangeArrowheads="1"/>
          </p:cNvSpPr>
          <p:nvPr/>
        </p:nvSpPr>
        <p:spPr bwMode="auto">
          <a:xfrm>
            <a:off x="107504" y="5101167"/>
            <a:ext cx="892899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GB" altLang="de-DE" sz="1000" dirty="0" err="1">
                <a:solidFill>
                  <a:srgbClr val="006600"/>
                </a:solidFill>
                <a:cs typeface="Times New Roman" pitchFamily="18" charset="0"/>
              </a:rPr>
              <a:t>aus</a:t>
            </a:r>
            <a:r>
              <a:rPr lang="en-GB" altLang="de-DE" sz="1000" dirty="0">
                <a:solidFill>
                  <a:srgbClr val="006600"/>
                </a:solidFill>
                <a:cs typeface="Times New Roman" pitchFamily="18" charset="0"/>
              </a:rPr>
              <a:t>: Network Associates Inc. </a:t>
            </a:r>
            <a:r>
              <a:rPr lang="de-DE" altLang="de-DE" sz="1000" dirty="0">
                <a:solidFill>
                  <a:srgbClr val="006600"/>
                </a:solidFill>
                <a:cs typeface="Times New Roman" pitchFamily="18" charset="0"/>
              </a:rPr>
              <a:t>(Hrsg.): Handbuch “Einführung in die Kryptographie“, Bestandteil des Softwarepaketes PGP Ver. 6.5.1. deutsch, Datei „IntroToCrypto.pdf“.</a:t>
            </a:r>
            <a:r>
              <a:rPr lang="en-US" altLang="de-DE" sz="1000" dirty="0">
                <a:solidFill>
                  <a:srgbClr val="006600"/>
                </a:solidFill>
              </a:rPr>
              <a:t> </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5445" y="1006274"/>
            <a:ext cx="5653110" cy="4011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hteck 9"/>
          <p:cNvSpPr/>
          <p:nvPr/>
        </p:nvSpPr>
        <p:spPr>
          <a:xfrm>
            <a:off x="1691680" y="2209428"/>
            <a:ext cx="1152128" cy="369332"/>
          </a:xfrm>
          <a:prstGeom prst="rect">
            <a:avLst/>
          </a:prstGeom>
        </p:spPr>
        <p:txBody>
          <a:bodyPr wrap="square">
            <a:spAutoFit/>
          </a:bodyPr>
          <a:lstStyle/>
          <a:p>
            <a:r>
              <a:rPr lang="de-DE" b="1" dirty="0" smtClean="0">
                <a:solidFill>
                  <a:srgbClr val="006600"/>
                </a:solidFill>
              </a:rPr>
              <a:t>Klartext</a:t>
            </a:r>
            <a:endParaRPr lang="de-DE" dirty="0">
              <a:solidFill>
                <a:srgbClr val="006600"/>
              </a:solidFill>
            </a:endParaRPr>
          </a:p>
        </p:txBody>
      </p:sp>
      <p:sp>
        <p:nvSpPr>
          <p:cNvPr id="12" name="Rechteck 11"/>
          <p:cNvSpPr/>
          <p:nvPr/>
        </p:nvSpPr>
        <p:spPr>
          <a:xfrm>
            <a:off x="2708286" y="3527638"/>
            <a:ext cx="2005677" cy="369332"/>
          </a:xfrm>
          <a:prstGeom prst="rect">
            <a:avLst/>
          </a:prstGeom>
        </p:spPr>
        <p:txBody>
          <a:bodyPr wrap="none">
            <a:spAutoFit/>
          </a:bodyPr>
          <a:lstStyle/>
          <a:p>
            <a:r>
              <a:rPr lang="de-DE" b="1" dirty="0" smtClean="0">
                <a:solidFill>
                  <a:srgbClr val="006600"/>
                </a:solidFill>
              </a:rPr>
              <a:t>Nachrichtenkern</a:t>
            </a:r>
            <a:endParaRPr lang="de-DE" dirty="0"/>
          </a:p>
        </p:txBody>
      </p:sp>
      <p:sp>
        <p:nvSpPr>
          <p:cNvPr id="13" name="Rechteck 12"/>
          <p:cNvSpPr/>
          <p:nvPr/>
        </p:nvSpPr>
        <p:spPr>
          <a:xfrm>
            <a:off x="6261325" y="3712304"/>
            <a:ext cx="1492716" cy="923330"/>
          </a:xfrm>
          <a:prstGeom prst="rect">
            <a:avLst/>
          </a:prstGeom>
        </p:spPr>
        <p:txBody>
          <a:bodyPr wrap="none">
            <a:spAutoFit/>
          </a:bodyPr>
          <a:lstStyle/>
          <a:p>
            <a:r>
              <a:rPr lang="de-DE" b="1" dirty="0" smtClean="0">
                <a:solidFill>
                  <a:srgbClr val="006600"/>
                </a:solidFill>
              </a:rPr>
              <a:t>Klartext</a:t>
            </a:r>
          </a:p>
          <a:p>
            <a:r>
              <a:rPr lang="de-DE" b="1" dirty="0" smtClean="0">
                <a:solidFill>
                  <a:srgbClr val="006600"/>
                </a:solidFill>
              </a:rPr>
              <a:t>+</a:t>
            </a:r>
          </a:p>
          <a:p>
            <a:r>
              <a:rPr lang="de-DE" b="1" dirty="0" smtClean="0">
                <a:solidFill>
                  <a:srgbClr val="006600"/>
                </a:solidFill>
              </a:rPr>
              <a:t>Unterschrift</a:t>
            </a:r>
            <a:endParaRPr lang="de-DE" b="1" dirty="0">
              <a:solidFill>
                <a:srgbClr val="006600"/>
              </a:solidFill>
            </a:endParaRPr>
          </a:p>
        </p:txBody>
      </p:sp>
      <p:sp>
        <p:nvSpPr>
          <p:cNvPr id="14" name="Rechteck 13"/>
          <p:cNvSpPr/>
          <p:nvPr/>
        </p:nvSpPr>
        <p:spPr>
          <a:xfrm>
            <a:off x="3870319" y="1255594"/>
            <a:ext cx="1800494" cy="369332"/>
          </a:xfrm>
          <a:prstGeom prst="rect">
            <a:avLst/>
          </a:prstGeom>
        </p:spPr>
        <p:txBody>
          <a:bodyPr wrap="none">
            <a:spAutoFit/>
          </a:bodyPr>
          <a:lstStyle/>
          <a:p>
            <a:r>
              <a:rPr lang="de-DE" b="1" dirty="0" smtClean="0">
                <a:solidFill>
                  <a:srgbClr val="006600"/>
                </a:solidFill>
              </a:rPr>
              <a:t>Hash-Funktion</a:t>
            </a:r>
            <a:endParaRPr lang="de-DE" dirty="0"/>
          </a:p>
        </p:txBody>
      </p:sp>
      <p:sp>
        <p:nvSpPr>
          <p:cNvPr id="15" name="Rechteck 14"/>
          <p:cNvSpPr/>
          <p:nvPr/>
        </p:nvSpPr>
        <p:spPr>
          <a:xfrm>
            <a:off x="4391043" y="1978595"/>
            <a:ext cx="2094701" cy="1077218"/>
          </a:xfrm>
          <a:prstGeom prst="rect">
            <a:avLst/>
          </a:prstGeom>
        </p:spPr>
        <p:txBody>
          <a:bodyPr wrap="square">
            <a:spAutoFit/>
          </a:bodyPr>
          <a:lstStyle/>
          <a:p>
            <a:r>
              <a:rPr lang="de-DE" sz="1600" b="1" dirty="0" smtClean="0">
                <a:solidFill>
                  <a:srgbClr val="006600"/>
                </a:solidFill>
              </a:rPr>
              <a:t>Mit privatem Schlüssel unterschriebener Nachrichtenkern</a:t>
            </a:r>
            <a:endParaRPr lang="de-DE" sz="1600" b="1" dirty="0"/>
          </a:p>
        </p:txBody>
      </p:sp>
      <p:sp>
        <p:nvSpPr>
          <p:cNvPr id="16" name="Rechteck 15"/>
          <p:cNvSpPr/>
          <p:nvPr/>
        </p:nvSpPr>
        <p:spPr>
          <a:xfrm>
            <a:off x="1691680" y="4301607"/>
            <a:ext cx="3619917" cy="646331"/>
          </a:xfrm>
          <a:prstGeom prst="rect">
            <a:avLst/>
          </a:prstGeom>
        </p:spPr>
        <p:txBody>
          <a:bodyPr wrap="square">
            <a:spAutoFit/>
          </a:bodyPr>
          <a:lstStyle/>
          <a:p>
            <a:pPr algn="l"/>
            <a:r>
              <a:rPr lang="de-DE" b="1" dirty="0" smtClean="0">
                <a:solidFill>
                  <a:srgbClr val="006600"/>
                </a:solidFill>
              </a:rPr>
              <a:t>Zum Unterschreiben verwendeter privater Schlüssel</a:t>
            </a:r>
            <a:endParaRPr lang="de-DE" dirty="0"/>
          </a:p>
        </p:txBody>
      </p:sp>
    </p:spTree>
    <p:extLst>
      <p:ext uri="{BB962C8B-B14F-4D97-AF65-F5344CB8AC3E}">
        <p14:creationId xmlns:p14="http://schemas.microsoft.com/office/powerpoint/2010/main" val="1172609482"/>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Asymmetrische Verfahren</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29</a:t>
            </a:fld>
            <a:endParaRPr lang="de-DE" altLang="en-US" dirty="0">
              <a:solidFill>
                <a:srgbClr val="FFFFCC"/>
              </a:solidFill>
            </a:endParaRPr>
          </a:p>
        </p:txBody>
      </p:sp>
      <p:sp>
        <p:nvSpPr>
          <p:cNvPr id="9" name="Textfeld 8"/>
          <p:cNvSpPr txBox="1"/>
          <p:nvPr/>
        </p:nvSpPr>
        <p:spPr>
          <a:xfrm>
            <a:off x="1199066" y="1377500"/>
            <a:ext cx="742511" cy="400110"/>
          </a:xfrm>
          <a:prstGeom prst="rect">
            <a:avLst/>
          </a:prstGeom>
          <a:noFill/>
        </p:spPr>
        <p:txBody>
          <a:bodyPr wrap="none" rtlCol="0">
            <a:spAutoFit/>
          </a:bodyPr>
          <a:lstStyle/>
          <a:p>
            <a:r>
              <a:rPr lang="de-DE" sz="2000" dirty="0">
                <a:solidFill>
                  <a:srgbClr val="006600"/>
                </a:solidFill>
              </a:rPr>
              <a:t>Alice</a:t>
            </a:r>
            <a:endParaRPr lang="de-DE" sz="2000" dirty="0"/>
          </a:p>
        </p:txBody>
      </p:sp>
      <p:sp>
        <p:nvSpPr>
          <p:cNvPr id="10" name="Rechteck 9"/>
          <p:cNvSpPr/>
          <p:nvPr/>
        </p:nvSpPr>
        <p:spPr>
          <a:xfrm>
            <a:off x="6726101" y="1366525"/>
            <a:ext cx="1096775" cy="400110"/>
          </a:xfrm>
          <a:prstGeom prst="rect">
            <a:avLst/>
          </a:prstGeom>
        </p:spPr>
        <p:txBody>
          <a:bodyPr wrap="none">
            <a:spAutoFit/>
          </a:bodyPr>
          <a:lstStyle/>
          <a:p>
            <a:pPr>
              <a:spcAft>
                <a:spcPts val="0"/>
              </a:spcAft>
            </a:pPr>
            <a:r>
              <a:rPr lang="de-DE" sz="2000" dirty="0" smtClean="0">
                <a:solidFill>
                  <a:srgbClr val="006600"/>
                </a:solidFill>
              </a:rPr>
              <a:t>Bob-AG</a:t>
            </a:r>
            <a:endParaRPr lang="de-DE" sz="2000" dirty="0">
              <a:solidFill>
                <a:srgbClr val="006600"/>
              </a:solidFill>
            </a:endParaRPr>
          </a:p>
        </p:txBody>
      </p:sp>
      <p:sp>
        <p:nvSpPr>
          <p:cNvPr id="17"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40" name="Grafik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963573"/>
            <a:ext cx="814037" cy="814037"/>
          </a:xfrm>
          <a:prstGeom prst="rect">
            <a:avLst/>
          </a:prstGeom>
        </p:spPr>
      </p:pic>
      <p:pic>
        <p:nvPicPr>
          <p:cNvPr id="41" name="Grafik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61471" y="896008"/>
            <a:ext cx="870627" cy="870627"/>
          </a:xfrm>
          <a:prstGeom prst="rect">
            <a:avLst/>
          </a:prstGeom>
        </p:spPr>
      </p:pic>
      <p:cxnSp>
        <p:nvCxnSpPr>
          <p:cNvPr id="33" name="Gerade Verbindung mit Pfeil 32"/>
          <p:cNvCxnSpPr/>
          <p:nvPr/>
        </p:nvCxnSpPr>
        <p:spPr bwMode="auto">
          <a:xfrm>
            <a:off x="4104686" y="2240729"/>
            <a:ext cx="909228"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6" name="Textfeld 2"/>
          <p:cNvSpPr txBox="1">
            <a:spLocks noChangeArrowheads="1"/>
          </p:cNvSpPr>
          <p:nvPr/>
        </p:nvSpPr>
        <p:spPr bwMode="auto">
          <a:xfrm>
            <a:off x="7909580" y="1052689"/>
            <a:ext cx="1146988" cy="635803"/>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FDB</a:t>
            </a:r>
            <a:endParaRPr lang="de-DE" sz="2000" dirty="0">
              <a:effectLst/>
              <a:latin typeface="Courier New" panose="02070309020205020404" pitchFamily="49" charset="0"/>
              <a:ea typeface="Times New Roman"/>
              <a:cs typeface="Courier New" panose="02070309020205020404" pitchFamily="49" charset="0"/>
            </a:endParaRPr>
          </a:p>
        </p:txBody>
      </p:sp>
      <p:sp>
        <p:nvSpPr>
          <p:cNvPr id="2" name="Rechteck 1"/>
          <p:cNvSpPr/>
          <p:nvPr/>
        </p:nvSpPr>
        <p:spPr>
          <a:xfrm>
            <a:off x="251520" y="1921396"/>
            <a:ext cx="3744416" cy="707886"/>
          </a:xfrm>
          <a:prstGeom prst="rect">
            <a:avLst/>
          </a:prstGeom>
        </p:spPr>
        <p:txBody>
          <a:bodyPr wrap="square">
            <a:spAutoFit/>
          </a:bodyPr>
          <a:lstStyle/>
          <a:p>
            <a:pPr algn="l"/>
            <a:r>
              <a:rPr lang="de-DE" sz="2000" dirty="0">
                <a:solidFill>
                  <a:srgbClr val="006600"/>
                </a:solidFill>
              </a:rPr>
              <a:t>❶ Alice fragt Bob-AG nach deren </a:t>
            </a:r>
            <a:r>
              <a:rPr lang="de-DE" sz="2000" dirty="0" err="1">
                <a:solidFill>
                  <a:srgbClr val="006600"/>
                </a:solidFill>
              </a:rPr>
              <a:t>public</a:t>
            </a:r>
            <a:r>
              <a:rPr lang="de-DE" sz="2000" dirty="0">
                <a:solidFill>
                  <a:srgbClr val="006600"/>
                </a:solidFill>
              </a:rPr>
              <a:t> </a:t>
            </a:r>
            <a:r>
              <a:rPr lang="de-DE" sz="2000" dirty="0" err="1">
                <a:solidFill>
                  <a:srgbClr val="006600"/>
                </a:solidFill>
              </a:rPr>
              <a:t>key</a:t>
            </a:r>
            <a:r>
              <a:rPr lang="de-DE" sz="2000" dirty="0">
                <a:solidFill>
                  <a:srgbClr val="006600"/>
                </a:solidFill>
              </a:rPr>
              <a:t> </a:t>
            </a:r>
          </a:p>
        </p:txBody>
      </p:sp>
      <p:sp>
        <p:nvSpPr>
          <p:cNvPr id="7" name="Rechteck 6"/>
          <p:cNvSpPr/>
          <p:nvPr/>
        </p:nvSpPr>
        <p:spPr>
          <a:xfrm>
            <a:off x="5049428" y="2040674"/>
            <a:ext cx="3777289" cy="400110"/>
          </a:xfrm>
          <a:prstGeom prst="rect">
            <a:avLst/>
          </a:prstGeom>
        </p:spPr>
        <p:txBody>
          <a:bodyPr wrap="square">
            <a:spAutoFit/>
          </a:bodyPr>
          <a:lstStyle/>
          <a:p>
            <a:pPr algn="l"/>
            <a:r>
              <a:rPr lang="de-DE" sz="2000" dirty="0">
                <a:solidFill>
                  <a:srgbClr val="006600"/>
                </a:solidFill>
              </a:rPr>
              <a:t>Bob-AG antwortet </a:t>
            </a:r>
            <a:r>
              <a:rPr lang="de-DE" sz="2000" dirty="0" smtClean="0">
                <a:solidFill>
                  <a:srgbClr val="006600"/>
                </a:solidFill>
              </a:rPr>
              <a:t>mit</a:t>
            </a:r>
            <a:endParaRPr lang="de-DE" sz="2000" dirty="0">
              <a:solidFill>
                <a:srgbClr val="006600"/>
              </a:solidFill>
            </a:endParaRPr>
          </a:p>
        </p:txBody>
      </p:sp>
      <p:sp>
        <p:nvSpPr>
          <p:cNvPr id="20" name="Textfeld 2"/>
          <p:cNvSpPr txBox="1">
            <a:spLocks noChangeArrowheads="1"/>
          </p:cNvSpPr>
          <p:nvPr/>
        </p:nvSpPr>
        <p:spPr bwMode="auto">
          <a:xfrm>
            <a:off x="8196327" y="2077317"/>
            <a:ext cx="57349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p:txBody>
      </p:sp>
      <p:sp>
        <p:nvSpPr>
          <p:cNvPr id="21" name="Textfeld 2"/>
          <p:cNvSpPr txBox="1">
            <a:spLocks noChangeArrowheads="1"/>
          </p:cNvSpPr>
          <p:nvPr/>
        </p:nvSpPr>
        <p:spPr bwMode="auto">
          <a:xfrm>
            <a:off x="1941577" y="1370591"/>
            <a:ext cx="57349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p:txBody>
      </p:sp>
      <p:cxnSp>
        <p:nvCxnSpPr>
          <p:cNvPr id="22" name="Gerade Verbindung mit Pfeil 21"/>
          <p:cNvCxnSpPr/>
          <p:nvPr/>
        </p:nvCxnSpPr>
        <p:spPr bwMode="auto">
          <a:xfrm>
            <a:off x="4094572" y="2473361"/>
            <a:ext cx="909228"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8" name="Rechteck 7"/>
          <p:cNvSpPr/>
          <p:nvPr/>
        </p:nvSpPr>
        <p:spPr>
          <a:xfrm>
            <a:off x="251520" y="2825834"/>
            <a:ext cx="3751312" cy="1015663"/>
          </a:xfrm>
          <a:prstGeom prst="rect">
            <a:avLst/>
          </a:prstGeom>
        </p:spPr>
        <p:txBody>
          <a:bodyPr wrap="square">
            <a:spAutoFit/>
          </a:bodyPr>
          <a:lstStyle/>
          <a:p>
            <a:pPr algn="l"/>
            <a:r>
              <a:rPr lang="de-DE" sz="2000" dirty="0">
                <a:solidFill>
                  <a:srgbClr val="006600"/>
                </a:solidFill>
              </a:rPr>
              <a:t>❷ Alice verschlüsselt die Kartennummer </a:t>
            </a:r>
            <a:r>
              <a:rPr lang="de-DE" sz="2000" b="1" dirty="0">
                <a:solidFill>
                  <a:srgbClr val="006600"/>
                </a:solidFill>
                <a:latin typeface="Courier New" panose="02070309020205020404" pitchFamily="49" charset="0"/>
                <a:cs typeface="Courier New" panose="02070309020205020404" pitchFamily="49" charset="0"/>
              </a:rPr>
              <a:t>ACHTEINS</a:t>
            </a:r>
            <a:r>
              <a:rPr lang="de-DE" sz="2000" dirty="0">
                <a:solidFill>
                  <a:srgbClr val="006600"/>
                </a:solidFill>
              </a:rPr>
              <a:t> </a:t>
            </a:r>
            <a:r>
              <a:rPr lang="de-DE" sz="2000" dirty="0" smtClean="0">
                <a:solidFill>
                  <a:srgbClr val="006600"/>
                </a:solidFill>
              </a:rPr>
              <a:t>zu</a:t>
            </a:r>
            <a:br>
              <a:rPr lang="de-DE" sz="2000" dirty="0" smtClean="0">
                <a:solidFill>
                  <a:srgbClr val="006600"/>
                </a:solidFill>
              </a:rPr>
            </a:br>
            <a:r>
              <a:rPr lang="de-DE" sz="2000" dirty="0" smtClean="0">
                <a:solidFill>
                  <a:srgbClr val="006600"/>
                </a:solidFill>
              </a:rPr>
              <a:t>                   </a:t>
            </a:r>
            <a:endParaRPr lang="de-DE" sz="2000" dirty="0">
              <a:solidFill>
                <a:srgbClr val="006600"/>
              </a:solidFill>
            </a:endParaRPr>
          </a:p>
        </p:txBody>
      </p:sp>
      <p:cxnSp>
        <p:nvCxnSpPr>
          <p:cNvPr id="26" name="Gerade Verbindung mit Pfeil 25"/>
          <p:cNvCxnSpPr/>
          <p:nvPr/>
        </p:nvCxnSpPr>
        <p:spPr bwMode="auto">
          <a:xfrm>
            <a:off x="4140200" y="3174114"/>
            <a:ext cx="873714"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3" name="Rechteck 12"/>
          <p:cNvSpPr/>
          <p:nvPr/>
        </p:nvSpPr>
        <p:spPr>
          <a:xfrm>
            <a:off x="5138716" y="2974059"/>
            <a:ext cx="3274086" cy="400110"/>
          </a:xfrm>
          <a:prstGeom prst="rect">
            <a:avLst/>
          </a:prstGeom>
        </p:spPr>
        <p:txBody>
          <a:bodyPr wrap="square">
            <a:spAutoFit/>
          </a:bodyPr>
          <a:lstStyle/>
          <a:p>
            <a:pPr algn="l"/>
            <a:r>
              <a:rPr lang="de-DE" sz="2000" dirty="0">
                <a:solidFill>
                  <a:srgbClr val="006600"/>
                </a:solidFill>
              </a:rPr>
              <a:t>Bob-AG entschlüsselt: </a:t>
            </a:r>
          </a:p>
        </p:txBody>
      </p:sp>
      <p:sp>
        <p:nvSpPr>
          <p:cNvPr id="14" name="Rechteck 13"/>
          <p:cNvSpPr/>
          <p:nvPr/>
        </p:nvSpPr>
        <p:spPr>
          <a:xfrm>
            <a:off x="7769036" y="2989448"/>
            <a:ext cx="1287532" cy="369332"/>
          </a:xfrm>
          <a:prstGeom prst="rect">
            <a:avLst/>
          </a:prstGeom>
        </p:spPr>
        <p:txBody>
          <a:bodyPr wrap="none">
            <a:spAutoFit/>
          </a:bodyPr>
          <a:lstStyle/>
          <a:p>
            <a:r>
              <a:rPr lang="de-DE" b="1" dirty="0">
                <a:solidFill>
                  <a:srgbClr val="002060"/>
                </a:solidFill>
                <a:latin typeface="Courier New" panose="02070309020205020404" pitchFamily="49" charset="0"/>
                <a:cs typeface="Courier New" panose="02070309020205020404" pitchFamily="49" charset="0"/>
              </a:rPr>
              <a:t>ACHTEINS</a:t>
            </a:r>
            <a:endParaRPr lang="de-DE" dirty="0">
              <a:solidFill>
                <a:srgbClr val="002060"/>
              </a:solidFill>
            </a:endParaRPr>
          </a:p>
        </p:txBody>
      </p:sp>
      <p:sp>
        <p:nvSpPr>
          <p:cNvPr id="23" name="Rechteck 22"/>
          <p:cNvSpPr/>
          <p:nvPr/>
        </p:nvSpPr>
        <p:spPr>
          <a:xfrm>
            <a:off x="5054368" y="3705866"/>
            <a:ext cx="3969160" cy="1015663"/>
          </a:xfrm>
          <a:prstGeom prst="rect">
            <a:avLst/>
          </a:prstGeom>
        </p:spPr>
        <p:txBody>
          <a:bodyPr wrap="square">
            <a:spAutoFit/>
          </a:bodyPr>
          <a:lstStyle/>
          <a:p>
            <a:pPr algn="l"/>
            <a:r>
              <a:rPr lang="de-DE" sz="2000" dirty="0">
                <a:solidFill>
                  <a:srgbClr val="006600"/>
                </a:solidFill>
              </a:rPr>
              <a:t>Bob-AG verschlüsselt Bestätigung </a:t>
            </a:r>
            <a:r>
              <a:rPr lang="de-DE" sz="2000" b="1" dirty="0">
                <a:solidFill>
                  <a:srgbClr val="006600"/>
                </a:solidFill>
                <a:latin typeface="Courier New" panose="02070309020205020404" pitchFamily="49" charset="0"/>
                <a:cs typeface="Courier New" panose="02070309020205020404" pitchFamily="49" charset="0"/>
              </a:rPr>
              <a:t>OK</a:t>
            </a:r>
            <a:r>
              <a:rPr lang="de-DE" sz="2000" dirty="0">
                <a:solidFill>
                  <a:srgbClr val="006600"/>
                </a:solidFill>
              </a:rPr>
              <a:t> mit private </a:t>
            </a:r>
            <a:r>
              <a:rPr lang="de-DE" sz="2000" dirty="0" err="1">
                <a:solidFill>
                  <a:srgbClr val="006600"/>
                </a:solidFill>
              </a:rPr>
              <a:t>key</a:t>
            </a:r>
            <a:r>
              <a:rPr lang="de-DE" sz="2000" dirty="0">
                <a:solidFill>
                  <a:srgbClr val="006600"/>
                </a:solidFill>
              </a:rPr>
              <a:t> zu </a:t>
            </a:r>
            <a:r>
              <a:rPr lang="de-DE" sz="2000" dirty="0" smtClean="0">
                <a:solidFill>
                  <a:srgbClr val="006600"/>
                </a:solidFill>
              </a:rPr>
              <a:t> </a:t>
            </a:r>
          </a:p>
          <a:p>
            <a:pPr algn="l"/>
            <a:r>
              <a:rPr lang="de-DE" sz="2000" dirty="0">
                <a:solidFill>
                  <a:srgbClr val="006600"/>
                </a:solidFill>
              </a:rPr>
              <a:t> </a:t>
            </a:r>
            <a:r>
              <a:rPr lang="de-DE" sz="2000" dirty="0" smtClean="0">
                <a:solidFill>
                  <a:srgbClr val="006600"/>
                </a:solidFill>
              </a:rPr>
              <a:t>     </a:t>
            </a:r>
            <a:endParaRPr lang="de-DE" sz="2000" dirty="0">
              <a:solidFill>
                <a:srgbClr val="006600"/>
              </a:solidFill>
            </a:endParaRPr>
          </a:p>
        </p:txBody>
      </p:sp>
      <p:sp>
        <p:nvSpPr>
          <p:cNvPr id="31" name="Rechteck 30"/>
          <p:cNvSpPr/>
          <p:nvPr/>
        </p:nvSpPr>
        <p:spPr>
          <a:xfrm>
            <a:off x="229071" y="4180610"/>
            <a:ext cx="3865501" cy="400110"/>
          </a:xfrm>
          <a:prstGeom prst="rect">
            <a:avLst/>
          </a:prstGeom>
        </p:spPr>
        <p:txBody>
          <a:bodyPr wrap="square">
            <a:spAutoFit/>
          </a:bodyPr>
          <a:lstStyle/>
          <a:p>
            <a:pPr algn="l"/>
            <a:r>
              <a:rPr lang="de-DE" sz="2000" dirty="0">
                <a:solidFill>
                  <a:srgbClr val="006600"/>
                </a:solidFill>
              </a:rPr>
              <a:t>❸ Alice erhält </a:t>
            </a:r>
          </a:p>
        </p:txBody>
      </p:sp>
      <p:cxnSp>
        <p:nvCxnSpPr>
          <p:cNvPr id="35" name="Gerade Verbindung mit Pfeil 34"/>
          <p:cNvCxnSpPr/>
          <p:nvPr/>
        </p:nvCxnSpPr>
        <p:spPr bwMode="auto">
          <a:xfrm>
            <a:off x="4094572" y="4513684"/>
            <a:ext cx="909228"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36" name="Rechteck 35"/>
          <p:cNvSpPr/>
          <p:nvPr/>
        </p:nvSpPr>
        <p:spPr>
          <a:xfrm>
            <a:off x="282788" y="3433564"/>
            <a:ext cx="1287533"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TYLWC.SW</a:t>
            </a:r>
            <a:endParaRPr lang="de-DE" dirty="0">
              <a:solidFill>
                <a:srgbClr val="002060"/>
              </a:solidFill>
            </a:endParaRPr>
          </a:p>
        </p:txBody>
      </p:sp>
      <p:sp>
        <p:nvSpPr>
          <p:cNvPr id="37" name="Rechteck 36"/>
          <p:cNvSpPr/>
          <p:nvPr/>
        </p:nvSpPr>
        <p:spPr>
          <a:xfrm>
            <a:off x="5111272" y="4326417"/>
            <a:ext cx="460382"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H.</a:t>
            </a:r>
            <a:endParaRPr lang="de-DE" dirty="0">
              <a:solidFill>
                <a:srgbClr val="002060"/>
              </a:solidFill>
            </a:endParaRPr>
          </a:p>
        </p:txBody>
      </p:sp>
      <p:sp>
        <p:nvSpPr>
          <p:cNvPr id="38" name="Rechteck 37"/>
          <p:cNvSpPr/>
          <p:nvPr/>
        </p:nvSpPr>
        <p:spPr>
          <a:xfrm>
            <a:off x="2078092" y="4182920"/>
            <a:ext cx="873958"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H.</a:t>
            </a:r>
            <a:endParaRPr lang="de-DE" dirty="0">
              <a:solidFill>
                <a:srgbClr val="002060"/>
              </a:solidFill>
            </a:endParaRPr>
          </a:p>
        </p:txBody>
      </p:sp>
      <p:sp>
        <p:nvSpPr>
          <p:cNvPr id="39" name="Rechteck 38"/>
          <p:cNvSpPr/>
          <p:nvPr/>
        </p:nvSpPr>
        <p:spPr>
          <a:xfrm>
            <a:off x="1199066" y="4834249"/>
            <a:ext cx="598241"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a:t>
            </a:r>
            <a:endParaRPr lang="de-DE" dirty="0">
              <a:solidFill>
                <a:srgbClr val="002060"/>
              </a:solidFill>
            </a:endParaRPr>
          </a:p>
        </p:txBody>
      </p:sp>
      <p:sp>
        <p:nvSpPr>
          <p:cNvPr id="42" name="Rechteck 41"/>
          <p:cNvSpPr/>
          <p:nvPr/>
        </p:nvSpPr>
        <p:spPr>
          <a:xfrm>
            <a:off x="351717" y="5124980"/>
            <a:ext cx="1149674"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 OK</a:t>
            </a:r>
            <a:endParaRPr lang="de-DE" dirty="0">
              <a:solidFill>
                <a:srgbClr val="002060"/>
              </a:solidFill>
            </a:endParaRPr>
          </a:p>
        </p:txBody>
      </p:sp>
      <p:sp>
        <p:nvSpPr>
          <p:cNvPr id="32" name="Rechteck 31"/>
          <p:cNvSpPr/>
          <p:nvPr/>
        </p:nvSpPr>
        <p:spPr>
          <a:xfrm>
            <a:off x="5115092" y="4695749"/>
            <a:ext cx="3849396" cy="646331"/>
          </a:xfrm>
          <a:prstGeom prst="rect">
            <a:avLst/>
          </a:prstGeom>
        </p:spPr>
        <p:txBody>
          <a:bodyPr wrap="square">
            <a:spAutoFit/>
          </a:bodyPr>
          <a:lstStyle/>
          <a:p>
            <a:pPr algn="l"/>
            <a:r>
              <a:rPr lang="de-DE" dirty="0">
                <a:solidFill>
                  <a:srgbClr val="006600"/>
                </a:solidFill>
              </a:rPr>
              <a:t>und sendet </a:t>
            </a:r>
            <a:r>
              <a:rPr lang="de-DE" b="1" dirty="0">
                <a:solidFill>
                  <a:srgbClr val="006600"/>
                </a:solidFill>
                <a:latin typeface="Courier New" panose="02070309020205020404" pitchFamily="49" charset="0"/>
                <a:cs typeface="Courier New" panose="02070309020205020404" pitchFamily="49" charset="0"/>
              </a:rPr>
              <a:t>OK</a:t>
            </a:r>
            <a:r>
              <a:rPr lang="de-DE" dirty="0">
                <a:solidFill>
                  <a:srgbClr val="006600"/>
                </a:solidFill>
              </a:rPr>
              <a:t> sowie das verschlüsselte </a:t>
            </a:r>
            <a:r>
              <a:rPr lang="de-DE" b="1" dirty="0">
                <a:solidFill>
                  <a:srgbClr val="006600"/>
                </a:solidFill>
                <a:latin typeface="Courier New" panose="02070309020205020404" pitchFamily="49" charset="0"/>
                <a:cs typeface="Courier New" panose="02070309020205020404" pitchFamily="49" charset="0"/>
              </a:rPr>
              <a:t>OK</a:t>
            </a:r>
            <a:r>
              <a:rPr lang="de-DE" dirty="0">
                <a:solidFill>
                  <a:srgbClr val="006600"/>
                </a:solidFill>
              </a:rPr>
              <a:t> </a:t>
            </a:r>
            <a:endParaRPr lang="de-DE" dirty="0"/>
          </a:p>
        </p:txBody>
      </p:sp>
      <p:sp>
        <p:nvSpPr>
          <p:cNvPr id="34" name="Rechteck 33"/>
          <p:cNvSpPr/>
          <p:nvPr/>
        </p:nvSpPr>
        <p:spPr>
          <a:xfrm>
            <a:off x="282788" y="4526744"/>
            <a:ext cx="3121243" cy="646331"/>
          </a:xfrm>
          <a:prstGeom prst="rect">
            <a:avLst/>
          </a:prstGeom>
        </p:spPr>
        <p:txBody>
          <a:bodyPr wrap="square">
            <a:spAutoFit/>
          </a:bodyPr>
          <a:lstStyle/>
          <a:p>
            <a:pPr algn="l"/>
            <a:r>
              <a:rPr lang="de-DE" dirty="0">
                <a:solidFill>
                  <a:srgbClr val="006600"/>
                </a:solidFill>
              </a:rPr>
              <a:t>und entschlüsselt das zweite </a:t>
            </a:r>
            <a:endParaRPr lang="de-DE" dirty="0" smtClean="0">
              <a:solidFill>
                <a:srgbClr val="006600"/>
              </a:solidFill>
            </a:endParaRPr>
          </a:p>
          <a:p>
            <a:pPr algn="l"/>
            <a:r>
              <a:rPr lang="de-DE" dirty="0" smtClean="0">
                <a:solidFill>
                  <a:srgbClr val="006600"/>
                </a:solidFill>
              </a:rPr>
              <a:t>Wort zu</a:t>
            </a:r>
            <a:endParaRPr lang="de-DE" dirty="0">
              <a:solidFill>
                <a:srgbClr val="006600"/>
              </a:solidFill>
            </a:endParaRPr>
          </a:p>
        </p:txBody>
      </p:sp>
      <p:sp>
        <p:nvSpPr>
          <p:cNvPr id="43" name="Rechteck 42"/>
          <p:cNvSpPr/>
          <p:nvPr/>
        </p:nvSpPr>
        <p:spPr>
          <a:xfrm>
            <a:off x="1691679" y="4803743"/>
            <a:ext cx="1980029" cy="369332"/>
          </a:xfrm>
          <a:prstGeom prst="rect">
            <a:avLst/>
          </a:prstGeom>
        </p:spPr>
        <p:txBody>
          <a:bodyPr wrap="none">
            <a:spAutoFit/>
          </a:bodyPr>
          <a:lstStyle/>
          <a:p>
            <a:pPr algn="l"/>
            <a:r>
              <a:rPr lang="de-DE" dirty="0">
                <a:solidFill>
                  <a:srgbClr val="006600"/>
                </a:solidFill>
              </a:rPr>
              <a:t>mit dem Ergebnis</a:t>
            </a:r>
          </a:p>
        </p:txBody>
      </p:sp>
      <p:sp>
        <p:nvSpPr>
          <p:cNvPr id="44" name="Rechteck 43"/>
          <p:cNvSpPr/>
          <p:nvPr/>
        </p:nvSpPr>
        <p:spPr>
          <a:xfrm>
            <a:off x="1498186" y="3433564"/>
            <a:ext cx="2596385" cy="369332"/>
          </a:xfrm>
          <a:prstGeom prst="rect">
            <a:avLst/>
          </a:prstGeom>
        </p:spPr>
        <p:txBody>
          <a:bodyPr wrap="square">
            <a:spAutoFit/>
          </a:bodyPr>
          <a:lstStyle/>
          <a:p>
            <a:pPr algn="l"/>
            <a:r>
              <a:rPr lang="de-DE" dirty="0">
                <a:solidFill>
                  <a:srgbClr val="006600"/>
                </a:solidFill>
              </a:rPr>
              <a:t>und sendet </a:t>
            </a:r>
            <a:r>
              <a:rPr lang="de-DE" dirty="0" smtClean="0">
                <a:solidFill>
                  <a:srgbClr val="006600"/>
                </a:solidFill>
              </a:rPr>
              <a:t>an Bob-AG</a:t>
            </a:r>
            <a:endParaRPr lang="de-DE" dirty="0">
              <a:solidFill>
                <a:srgbClr val="006600"/>
              </a:solidFill>
            </a:endParaRPr>
          </a:p>
        </p:txBody>
      </p:sp>
      <p:pic>
        <p:nvPicPr>
          <p:cNvPr id="45" name="Grafik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23324" y="3705866"/>
            <a:ext cx="707465" cy="792088"/>
          </a:xfrm>
          <a:prstGeom prst="rect">
            <a:avLst/>
          </a:prstGeom>
        </p:spPr>
      </p:pic>
      <p:sp>
        <p:nvSpPr>
          <p:cNvPr id="5" name="Fußzeilenplatzhalter 4"/>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3849446283"/>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Curriculum Klasse 9</a:t>
            </a:r>
            <a:endParaRPr lang="de-DE" dirty="0"/>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3</a:t>
            </a:fld>
            <a:endParaRPr lang="de-DE" altLang="en-US" dirty="0"/>
          </a:p>
        </p:txBody>
      </p:sp>
      <p:graphicFrame>
        <p:nvGraphicFramePr>
          <p:cNvPr id="2" name="Tabelle 1"/>
          <p:cNvGraphicFramePr>
            <a:graphicFrameLocks noGrp="1"/>
          </p:cNvGraphicFramePr>
          <p:nvPr>
            <p:extLst>
              <p:ext uri="{D42A27DB-BD31-4B8C-83A1-F6EECF244321}">
                <p14:modId xmlns:p14="http://schemas.microsoft.com/office/powerpoint/2010/main" val="894383980"/>
              </p:ext>
            </p:extLst>
          </p:nvPr>
        </p:nvGraphicFramePr>
        <p:xfrm>
          <a:off x="255712" y="2428095"/>
          <a:ext cx="8712968" cy="2948940"/>
        </p:xfrm>
        <a:graphic>
          <a:graphicData uri="http://schemas.openxmlformats.org/drawingml/2006/table">
            <a:tbl>
              <a:tblPr firstRow="1">
                <a:tableStyleId>{5C22544A-7EE6-4342-B048-85BDC9FD1C3A}</a:tableStyleId>
              </a:tblPr>
              <a:tblGrid>
                <a:gridCol w="4356000"/>
                <a:gridCol w="4356968"/>
              </a:tblGrid>
              <a:tr h="270740">
                <a:tc>
                  <a:txBody>
                    <a:bodyPr/>
                    <a:lstStyle/>
                    <a:p>
                      <a:pPr marL="53975">
                        <a:lnSpc>
                          <a:spcPct val="115000"/>
                        </a:lnSpc>
                        <a:spcAft>
                          <a:spcPts val="0"/>
                        </a:spcAft>
                      </a:pPr>
                      <a:r>
                        <a:rPr lang="de-DE" sz="1600" dirty="0">
                          <a:solidFill>
                            <a:srgbClr val="000000"/>
                          </a:solidFill>
                          <a:effectLst/>
                        </a:rPr>
                        <a:t>Ziele</a:t>
                      </a:r>
                      <a:endParaRPr lang="de-DE" sz="1600" dirty="0">
                        <a:solidFill>
                          <a:srgbClr val="000000"/>
                        </a:solidFill>
                        <a:effectLst/>
                        <a:latin typeface="Liberation Sans"/>
                        <a:ea typeface="Calibri"/>
                        <a:cs typeface="Times New Roman"/>
                      </a:endParaRPr>
                    </a:p>
                  </a:txBody>
                  <a:tcPr marL="53975" marR="53975" marT="36195" marB="36195"/>
                </a:tc>
                <a:tc>
                  <a:txBody>
                    <a:bodyPr/>
                    <a:lstStyle/>
                    <a:p>
                      <a:pPr marL="53975">
                        <a:lnSpc>
                          <a:spcPct val="115000"/>
                        </a:lnSpc>
                        <a:spcAft>
                          <a:spcPts val="0"/>
                        </a:spcAft>
                      </a:pPr>
                      <a:r>
                        <a:rPr lang="de-DE" sz="1600">
                          <a:solidFill>
                            <a:srgbClr val="000000"/>
                          </a:solidFill>
                          <a:effectLst/>
                        </a:rPr>
                        <a:t>Hinweise und Bezüge</a:t>
                      </a:r>
                      <a:endParaRPr lang="de-DE" sz="1600">
                        <a:solidFill>
                          <a:srgbClr val="000000"/>
                        </a:solidFill>
                        <a:effectLst/>
                        <a:latin typeface="Liberation Sans"/>
                        <a:ea typeface="Calibri"/>
                        <a:cs typeface="Times New Roman"/>
                      </a:endParaRPr>
                    </a:p>
                  </a:txBody>
                  <a:tcPr marL="53975" marR="53975" marT="36195" marB="36195"/>
                </a:tc>
              </a:tr>
              <a:tr h="1915004">
                <a:tc>
                  <a:txBody>
                    <a:bodyPr/>
                    <a:lstStyle/>
                    <a:p>
                      <a:pPr marL="53975">
                        <a:lnSpc>
                          <a:spcPct val="115000"/>
                        </a:lnSpc>
                        <a:spcAft>
                          <a:spcPts val="600"/>
                        </a:spcAft>
                      </a:pPr>
                      <a:r>
                        <a:rPr lang="de-DE" sz="1600" dirty="0" smtClean="0">
                          <a:solidFill>
                            <a:srgbClr val="000000"/>
                          </a:solidFill>
                          <a:effectLst/>
                        </a:rPr>
                        <a:t>das Prinzip der asymmetrischen Verschlüsselung beschreiben</a:t>
                      </a:r>
                    </a:p>
                    <a:p>
                      <a:pPr marL="53975">
                        <a:lnSpc>
                          <a:spcPct val="115000"/>
                        </a:lnSpc>
                        <a:spcAft>
                          <a:spcPts val="600"/>
                        </a:spcAft>
                      </a:pPr>
                      <a:r>
                        <a:rPr lang="de-DE" sz="1600" cap="small" dirty="0" smtClean="0">
                          <a:solidFill>
                            <a:srgbClr val="000000"/>
                          </a:solidFill>
                          <a:effectLst/>
                        </a:rPr>
                        <a:t>exemplarisch</a:t>
                      </a:r>
                      <a:endParaRPr lang="de-DE" sz="1600" dirty="0">
                        <a:solidFill>
                          <a:srgbClr val="000000"/>
                        </a:solidFill>
                        <a:effectLst/>
                        <a:latin typeface="Liberation Sans"/>
                        <a:ea typeface="Calibri"/>
                        <a:cs typeface="Times New Roman"/>
                      </a:endParaRPr>
                    </a:p>
                  </a:txBody>
                  <a:tcPr marL="53975" marR="53975" marT="36195" marB="36195"/>
                </a:tc>
                <a:tc>
                  <a:txBody>
                    <a:bodyPr/>
                    <a:lstStyle/>
                    <a:p>
                      <a:pPr marL="53975">
                        <a:lnSpc>
                          <a:spcPct val="115000"/>
                        </a:lnSpc>
                        <a:spcAft>
                          <a:spcPts val="600"/>
                        </a:spcAft>
                      </a:pPr>
                      <a:r>
                        <a:rPr lang="de-DE" sz="1600" dirty="0" smtClean="0">
                          <a:solidFill>
                            <a:srgbClr val="000000"/>
                          </a:solidFill>
                          <a:effectLst/>
                        </a:rPr>
                        <a:t>Die Schülerinnen und Schüler erkennen, dass die Verwendung eines Paares aus privatem und öffentlichem Schlüssel den Nachteil der symmetrischen Verschlüsselung – den geheimen Austausch eines gemeinsamen Schlüssels über eine öffentliche Verbindung – aufhebt. Das Prinzip sollte anschaulich und ohne die Durchführung komplexer Berechnungen demonstriert werden.</a:t>
                      </a:r>
                      <a:endParaRPr lang="de-DE" sz="1600" dirty="0">
                        <a:solidFill>
                          <a:srgbClr val="000000"/>
                        </a:solidFill>
                        <a:effectLst/>
                        <a:latin typeface="Liberation Sans"/>
                        <a:ea typeface="Calibri"/>
                        <a:cs typeface="Times New Roman"/>
                      </a:endParaRPr>
                    </a:p>
                  </a:txBody>
                  <a:tcPr marL="53975" marR="53975" marT="36195" marB="36195"/>
                </a:tc>
              </a:tr>
            </a:tbl>
          </a:graphicData>
        </a:graphic>
      </p:graphicFrame>
      <p:sp>
        <p:nvSpPr>
          <p:cNvPr id="12" name="Rechteck 11"/>
          <p:cNvSpPr/>
          <p:nvPr/>
        </p:nvSpPr>
        <p:spPr>
          <a:xfrm>
            <a:off x="251520" y="985292"/>
            <a:ext cx="8712968" cy="1431161"/>
          </a:xfrm>
          <a:prstGeom prst="rect">
            <a:avLst/>
          </a:prstGeom>
        </p:spPr>
        <p:txBody>
          <a:bodyPr wrap="square">
            <a:spAutoFit/>
          </a:bodyPr>
          <a:lstStyle/>
          <a:p>
            <a:pPr marL="0" lvl="2" algn="l">
              <a:tabLst>
                <a:tab pos="8518525" algn="r"/>
              </a:tabLst>
            </a:pPr>
            <a:r>
              <a:rPr lang="de-DE" altLang="de-DE" b="1" dirty="0" bmk="Klasse_07_2_Thema">
                <a:solidFill>
                  <a:srgbClr val="000000"/>
                </a:solidFill>
                <a:ea typeface="Times New Roman" pitchFamily="18" charset="0"/>
                <a:cs typeface="Times New Roman" pitchFamily="18" charset="0"/>
              </a:rPr>
              <a:t>Daten zuverlässig und korrekt </a:t>
            </a:r>
            <a:r>
              <a:rPr lang="de-DE" altLang="de-DE" b="1" dirty="0" smtClean="0" bmk="Klasse_07_2_Thema">
                <a:solidFill>
                  <a:srgbClr val="000000"/>
                </a:solidFill>
                <a:ea typeface="Times New Roman" pitchFamily="18" charset="0"/>
                <a:cs typeface="Times New Roman" pitchFamily="18" charset="0"/>
              </a:rPr>
              <a:t>übertragen	</a:t>
            </a:r>
            <a:r>
              <a:rPr lang="de-DE" altLang="de-DE" sz="1600" b="1" dirty="0" smtClean="0">
                <a:solidFill>
                  <a:srgbClr val="000000"/>
                </a:solidFill>
                <a:ea typeface="Calibri" pitchFamily="34" charset="0"/>
                <a:cs typeface="Liberation Sans" pitchFamily="34" charset="0"/>
              </a:rPr>
              <a:t>6 Unterrichtsstunden</a:t>
            </a:r>
            <a:endParaRPr lang="de-DE" altLang="de-DE" sz="1600" dirty="0">
              <a:solidFill>
                <a:srgbClr val="000000"/>
              </a:solidFill>
              <a:ea typeface="Calibri" pitchFamily="34" charset="0"/>
              <a:cs typeface="Liberation Sans" pitchFamily="34" charset="0"/>
            </a:endParaRPr>
          </a:p>
          <a:p>
            <a:pPr lvl="0" algn="just" eaLnBrk="0" hangingPunct="0">
              <a:spcBef>
                <a:spcPts val="600"/>
              </a:spcBef>
            </a:pPr>
            <a:r>
              <a:rPr lang="de-DE" altLang="de-DE" sz="1600" dirty="0" smtClean="0">
                <a:solidFill>
                  <a:srgbClr val="000000"/>
                </a:solidFill>
                <a:ea typeface="Calibri" pitchFamily="34" charset="0"/>
                <a:cs typeface="Liberation Sans" pitchFamily="34" charset="0"/>
              </a:rPr>
              <a:t>Die </a:t>
            </a:r>
            <a:r>
              <a:rPr lang="de-DE" altLang="de-DE" sz="1600" dirty="0">
                <a:solidFill>
                  <a:srgbClr val="000000"/>
                </a:solidFill>
                <a:ea typeface="Calibri" pitchFamily="34" charset="0"/>
                <a:cs typeface="Liberation Sans" pitchFamily="34" charset="0"/>
              </a:rPr>
              <a:t>Schülerinnen und Schüler lernen Verfahren kennen, mit deren Hilfe Daten auf Korrektheit geprüft und sicher übertragen werden können. Mit der asymmetrischen Verschlüsselung lernen sie ein Prinzip kennen, das die Nachteile der symmetrischen Verschlüsselung ausgleicht</a:t>
            </a:r>
            <a:r>
              <a:rPr lang="de-DE" altLang="de-DE" sz="1600" dirty="0" smtClean="0">
                <a:solidFill>
                  <a:srgbClr val="000000"/>
                </a:solidFill>
                <a:ea typeface="Calibri" pitchFamily="34" charset="0"/>
                <a:cs typeface="Liberation Sans" pitchFamily="34" charset="0"/>
              </a:rPr>
              <a:t>.</a:t>
            </a:r>
            <a:endParaRPr lang="de-DE" altLang="de-DE" sz="1600" dirty="0">
              <a:solidFill>
                <a:srgbClr val="000000"/>
              </a:solidFill>
              <a:cs typeface="Arial" pitchFamily="34" charset="0"/>
            </a:endParaRPr>
          </a:p>
        </p:txBody>
      </p:sp>
      <p:sp>
        <p:nvSpPr>
          <p:cNvPr id="3" name="Fußzeilenplatzhalter 2"/>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2819819099"/>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Asymmetrische Verfahren</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30</a:t>
            </a:fld>
            <a:endParaRPr lang="de-DE" altLang="en-US" dirty="0">
              <a:solidFill>
                <a:srgbClr val="FFFFCC"/>
              </a:solidFill>
            </a:endParaRPr>
          </a:p>
        </p:txBody>
      </p:sp>
      <p:sp>
        <p:nvSpPr>
          <p:cNvPr id="9" name="Textfeld 8"/>
          <p:cNvSpPr txBox="1"/>
          <p:nvPr/>
        </p:nvSpPr>
        <p:spPr>
          <a:xfrm>
            <a:off x="1199066" y="1377500"/>
            <a:ext cx="742511" cy="400110"/>
          </a:xfrm>
          <a:prstGeom prst="rect">
            <a:avLst/>
          </a:prstGeom>
          <a:noFill/>
        </p:spPr>
        <p:txBody>
          <a:bodyPr wrap="none" rtlCol="0">
            <a:spAutoFit/>
          </a:bodyPr>
          <a:lstStyle/>
          <a:p>
            <a:r>
              <a:rPr lang="de-DE" sz="2000" dirty="0">
                <a:solidFill>
                  <a:srgbClr val="006600"/>
                </a:solidFill>
              </a:rPr>
              <a:t>Alice</a:t>
            </a:r>
            <a:endParaRPr lang="de-DE" sz="2000" dirty="0"/>
          </a:p>
        </p:txBody>
      </p:sp>
      <p:sp>
        <p:nvSpPr>
          <p:cNvPr id="10" name="Rechteck 9"/>
          <p:cNvSpPr/>
          <p:nvPr/>
        </p:nvSpPr>
        <p:spPr>
          <a:xfrm>
            <a:off x="6726101" y="1366525"/>
            <a:ext cx="1096775" cy="400110"/>
          </a:xfrm>
          <a:prstGeom prst="rect">
            <a:avLst/>
          </a:prstGeom>
        </p:spPr>
        <p:txBody>
          <a:bodyPr wrap="none">
            <a:spAutoFit/>
          </a:bodyPr>
          <a:lstStyle/>
          <a:p>
            <a:pPr>
              <a:spcAft>
                <a:spcPts val="0"/>
              </a:spcAft>
            </a:pPr>
            <a:r>
              <a:rPr lang="de-DE" sz="2000" dirty="0" smtClean="0">
                <a:solidFill>
                  <a:srgbClr val="006600"/>
                </a:solidFill>
              </a:rPr>
              <a:t>Bob-AG</a:t>
            </a:r>
            <a:endParaRPr lang="de-DE" sz="2000" dirty="0">
              <a:solidFill>
                <a:srgbClr val="006600"/>
              </a:solidFill>
            </a:endParaRPr>
          </a:p>
        </p:txBody>
      </p:sp>
      <p:sp>
        <p:nvSpPr>
          <p:cNvPr id="17"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40" name="Grafik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963573"/>
            <a:ext cx="814037" cy="814037"/>
          </a:xfrm>
          <a:prstGeom prst="rect">
            <a:avLst/>
          </a:prstGeom>
        </p:spPr>
      </p:pic>
      <p:pic>
        <p:nvPicPr>
          <p:cNvPr id="41" name="Grafik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61471" y="896008"/>
            <a:ext cx="870627" cy="870627"/>
          </a:xfrm>
          <a:prstGeom prst="rect">
            <a:avLst/>
          </a:prstGeom>
        </p:spPr>
      </p:pic>
      <p:cxnSp>
        <p:nvCxnSpPr>
          <p:cNvPr id="33" name="Gerade Verbindung mit Pfeil 32"/>
          <p:cNvCxnSpPr/>
          <p:nvPr/>
        </p:nvCxnSpPr>
        <p:spPr bwMode="auto">
          <a:xfrm>
            <a:off x="4104686" y="2240729"/>
            <a:ext cx="909228"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6" name="Textfeld 2"/>
          <p:cNvSpPr txBox="1">
            <a:spLocks noChangeArrowheads="1"/>
          </p:cNvSpPr>
          <p:nvPr/>
        </p:nvSpPr>
        <p:spPr bwMode="auto">
          <a:xfrm>
            <a:off x="7909580" y="1052689"/>
            <a:ext cx="1146988" cy="635803"/>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FDB</a:t>
            </a:r>
            <a:endParaRPr lang="de-DE" sz="2000" dirty="0">
              <a:effectLst/>
              <a:latin typeface="Courier New" panose="02070309020205020404" pitchFamily="49" charset="0"/>
              <a:ea typeface="Times New Roman"/>
              <a:cs typeface="Courier New" panose="02070309020205020404" pitchFamily="49" charset="0"/>
            </a:endParaRPr>
          </a:p>
        </p:txBody>
      </p:sp>
      <p:sp>
        <p:nvSpPr>
          <p:cNvPr id="2" name="Rechteck 1"/>
          <p:cNvSpPr/>
          <p:nvPr/>
        </p:nvSpPr>
        <p:spPr>
          <a:xfrm>
            <a:off x="251520" y="1921396"/>
            <a:ext cx="3744416" cy="707886"/>
          </a:xfrm>
          <a:prstGeom prst="rect">
            <a:avLst/>
          </a:prstGeom>
        </p:spPr>
        <p:txBody>
          <a:bodyPr wrap="square">
            <a:spAutoFit/>
          </a:bodyPr>
          <a:lstStyle/>
          <a:p>
            <a:pPr algn="l"/>
            <a:r>
              <a:rPr lang="de-DE" sz="2000" dirty="0">
                <a:solidFill>
                  <a:srgbClr val="006600"/>
                </a:solidFill>
              </a:rPr>
              <a:t>❶ Alice fragt Bob-AG nach deren </a:t>
            </a:r>
            <a:r>
              <a:rPr lang="de-DE" sz="2000" dirty="0" err="1">
                <a:solidFill>
                  <a:srgbClr val="006600"/>
                </a:solidFill>
              </a:rPr>
              <a:t>public</a:t>
            </a:r>
            <a:r>
              <a:rPr lang="de-DE" sz="2000" dirty="0">
                <a:solidFill>
                  <a:srgbClr val="006600"/>
                </a:solidFill>
              </a:rPr>
              <a:t> </a:t>
            </a:r>
            <a:r>
              <a:rPr lang="de-DE" sz="2000" dirty="0" err="1">
                <a:solidFill>
                  <a:srgbClr val="006600"/>
                </a:solidFill>
              </a:rPr>
              <a:t>key</a:t>
            </a:r>
            <a:r>
              <a:rPr lang="de-DE" sz="2000" dirty="0">
                <a:solidFill>
                  <a:srgbClr val="006600"/>
                </a:solidFill>
              </a:rPr>
              <a:t> </a:t>
            </a:r>
          </a:p>
        </p:txBody>
      </p:sp>
      <p:sp>
        <p:nvSpPr>
          <p:cNvPr id="7" name="Rechteck 6"/>
          <p:cNvSpPr/>
          <p:nvPr/>
        </p:nvSpPr>
        <p:spPr>
          <a:xfrm>
            <a:off x="5049428" y="2040674"/>
            <a:ext cx="3777289" cy="400110"/>
          </a:xfrm>
          <a:prstGeom prst="rect">
            <a:avLst/>
          </a:prstGeom>
        </p:spPr>
        <p:txBody>
          <a:bodyPr wrap="square">
            <a:spAutoFit/>
          </a:bodyPr>
          <a:lstStyle/>
          <a:p>
            <a:pPr algn="l"/>
            <a:r>
              <a:rPr lang="de-DE" sz="2000" dirty="0">
                <a:solidFill>
                  <a:srgbClr val="006600"/>
                </a:solidFill>
              </a:rPr>
              <a:t>Bob-AG antwortet </a:t>
            </a:r>
            <a:r>
              <a:rPr lang="de-DE" sz="2000" dirty="0" smtClean="0">
                <a:solidFill>
                  <a:srgbClr val="006600"/>
                </a:solidFill>
              </a:rPr>
              <a:t>mit</a:t>
            </a:r>
            <a:endParaRPr lang="de-DE" sz="2000" dirty="0">
              <a:solidFill>
                <a:srgbClr val="006600"/>
              </a:solidFill>
            </a:endParaRPr>
          </a:p>
        </p:txBody>
      </p:sp>
      <p:sp>
        <p:nvSpPr>
          <p:cNvPr id="20" name="Textfeld 2"/>
          <p:cNvSpPr txBox="1">
            <a:spLocks noChangeArrowheads="1"/>
          </p:cNvSpPr>
          <p:nvPr/>
        </p:nvSpPr>
        <p:spPr bwMode="auto">
          <a:xfrm>
            <a:off x="8196327" y="2077317"/>
            <a:ext cx="57349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p:txBody>
      </p:sp>
      <p:sp>
        <p:nvSpPr>
          <p:cNvPr id="21" name="Textfeld 2"/>
          <p:cNvSpPr txBox="1">
            <a:spLocks noChangeArrowheads="1"/>
          </p:cNvSpPr>
          <p:nvPr/>
        </p:nvSpPr>
        <p:spPr bwMode="auto">
          <a:xfrm>
            <a:off x="1941577" y="1370591"/>
            <a:ext cx="57349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p:txBody>
      </p:sp>
      <p:cxnSp>
        <p:nvCxnSpPr>
          <p:cNvPr id="22" name="Gerade Verbindung mit Pfeil 21"/>
          <p:cNvCxnSpPr/>
          <p:nvPr/>
        </p:nvCxnSpPr>
        <p:spPr bwMode="auto">
          <a:xfrm>
            <a:off x="4094572" y="2473361"/>
            <a:ext cx="909228"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8" name="Rechteck 7"/>
          <p:cNvSpPr/>
          <p:nvPr/>
        </p:nvSpPr>
        <p:spPr>
          <a:xfrm>
            <a:off x="251520" y="2825834"/>
            <a:ext cx="3751312" cy="1015663"/>
          </a:xfrm>
          <a:prstGeom prst="rect">
            <a:avLst/>
          </a:prstGeom>
        </p:spPr>
        <p:txBody>
          <a:bodyPr wrap="square">
            <a:spAutoFit/>
          </a:bodyPr>
          <a:lstStyle/>
          <a:p>
            <a:pPr algn="l"/>
            <a:r>
              <a:rPr lang="de-DE" sz="2000" dirty="0">
                <a:solidFill>
                  <a:srgbClr val="006600"/>
                </a:solidFill>
              </a:rPr>
              <a:t>❷ Alice verschlüsselt die Kartennummer </a:t>
            </a:r>
            <a:r>
              <a:rPr lang="de-DE" sz="2000" b="1" dirty="0">
                <a:solidFill>
                  <a:srgbClr val="006600"/>
                </a:solidFill>
                <a:latin typeface="Courier New" panose="02070309020205020404" pitchFamily="49" charset="0"/>
                <a:cs typeface="Courier New" panose="02070309020205020404" pitchFamily="49" charset="0"/>
              </a:rPr>
              <a:t>ACHTEINS</a:t>
            </a:r>
            <a:r>
              <a:rPr lang="de-DE" sz="2000" dirty="0">
                <a:solidFill>
                  <a:srgbClr val="006600"/>
                </a:solidFill>
              </a:rPr>
              <a:t> </a:t>
            </a:r>
            <a:r>
              <a:rPr lang="de-DE" sz="2000" dirty="0" smtClean="0">
                <a:solidFill>
                  <a:srgbClr val="006600"/>
                </a:solidFill>
              </a:rPr>
              <a:t>zu</a:t>
            </a:r>
            <a:br>
              <a:rPr lang="de-DE" sz="2000" dirty="0" smtClean="0">
                <a:solidFill>
                  <a:srgbClr val="006600"/>
                </a:solidFill>
              </a:rPr>
            </a:br>
            <a:r>
              <a:rPr lang="de-DE" sz="2000" dirty="0" smtClean="0">
                <a:solidFill>
                  <a:srgbClr val="006600"/>
                </a:solidFill>
              </a:rPr>
              <a:t>                   </a:t>
            </a:r>
            <a:endParaRPr lang="de-DE" sz="2000" dirty="0">
              <a:solidFill>
                <a:srgbClr val="006600"/>
              </a:solidFill>
            </a:endParaRPr>
          </a:p>
        </p:txBody>
      </p:sp>
      <p:cxnSp>
        <p:nvCxnSpPr>
          <p:cNvPr id="26" name="Gerade Verbindung mit Pfeil 25"/>
          <p:cNvCxnSpPr/>
          <p:nvPr/>
        </p:nvCxnSpPr>
        <p:spPr bwMode="auto">
          <a:xfrm>
            <a:off x="4140200" y="3174114"/>
            <a:ext cx="873714"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3" name="Rechteck 12"/>
          <p:cNvSpPr/>
          <p:nvPr/>
        </p:nvSpPr>
        <p:spPr>
          <a:xfrm>
            <a:off x="5138716" y="2974059"/>
            <a:ext cx="3274086" cy="400110"/>
          </a:xfrm>
          <a:prstGeom prst="rect">
            <a:avLst/>
          </a:prstGeom>
        </p:spPr>
        <p:txBody>
          <a:bodyPr wrap="square">
            <a:spAutoFit/>
          </a:bodyPr>
          <a:lstStyle/>
          <a:p>
            <a:pPr algn="l"/>
            <a:r>
              <a:rPr lang="de-DE" sz="2000" dirty="0">
                <a:solidFill>
                  <a:srgbClr val="006600"/>
                </a:solidFill>
              </a:rPr>
              <a:t>Bob-AG entschlüsselt: </a:t>
            </a:r>
          </a:p>
        </p:txBody>
      </p:sp>
      <p:sp>
        <p:nvSpPr>
          <p:cNvPr id="14" name="Rechteck 13"/>
          <p:cNvSpPr/>
          <p:nvPr/>
        </p:nvSpPr>
        <p:spPr>
          <a:xfrm>
            <a:off x="7769036" y="2989448"/>
            <a:ext cx="1287532" cy="369332"/>
          </a:xfrm>
          <a:prstGeom prst="rect">
            <a:avLst/>
          </a:prstGeom>
        </p:spPr>
        <p:txBody>
          <a:bodyPr wrap="none">
            <a:spAutoFit/>
          </a:bodyPr>
          <a:lstStyle/>
          <a:p>
            <a:r>
              <a:rPr lang="de-DE" b="1" dirty="0">
                <a:solidFill>
                  <a:srgbClr val="002060"/>
                </a:solidFill>
                <a:latin typeface="Courier New" panose="02070309020205020404" pitchFamily="49" charset="0"/>
                <a:cs typeface="Courier New" panose="02070309020205020404" pitchFamily="49" charset="0"/>
              </a:rPr>
              <a:t>ACHTEINS</a:t>
            </a:r>
            <a:endParaRPr lang="de-DE" dirty="0">
              <a:solidFill>
                <a:srgbClr val="002060"/>
              </a:solidFill>
            </a:endParaRPr>
          </a:p>
        </p:txBody>
      </p:sp>
      <p:sp>
        <p:nvSpPr>
          <p:cNvPr id="23" name="Rechteck 22"/>
          <p:cNvSpPr/>
          <p:nvPr/>
        </p:nvSpPr>
        <p:spPr>
          <a:xfrm>
            <a:off x="5054368" y="3705866"/>
            <a:ext cx="3969160" cy="1015663"/>
          </a:xfrm>
          <a:prstGeom prst="rect">
            <a:avLst/>
          </a:prstGeom>
        </p:spPr>
        <p:txBody>
          <a:bodyPr wrap="square">
            <a:spAutoFit/>
          </a:bodyPr>
          <a:lstStyle/>
          <a:p>
            <a:pPr algn="l"/>
            <a:r>
              <a:rPr lang="de-DE" sz="2000" dirty="0">
                <a:solidFill>
                  <a:srgbClr val="006600"/>
                </a:solidFill>
              </a:rPr>
              <a:t>Bob-AG verschlüsselt Bestätigung </a:t>
            </a:r>
            <a:r>
              <a:rPr lang="de-DE" sz="2000" b="1" dirty="0">
                <a:solidFill>
                  <a:srgbClr val="006600"/>
                </a:solidFill>
                <a:latin typeface="Courier New" panose="02070309020205020404" pitchFamily="49" charset="0"/>
                <a:cs typeface="Courier New" panose="02070309020205020404" pitchFamily="49" charset="0"/>
              </a:rPr>
              <a:t>OK</a:t>
            </a:r>
            <a:r>
              <a:rPr lang="de-DE" sz="2000" dirty="0">
                <a:solidFill>
                  <a:srgbClr val="006600"/>
                </a:solidFill>
              </a:rPr>
              <a:t> mit private </a:t>
            </a:r>
            <a:r>
              <a:rPr lang="de-DE" sz="2000" dirty="0" err="1">
                <a:solidFill>
                  <a:srgbClr val="006600"/>
                </a:solidFill>
              </a:rPr>
              <a:t>key</a:t>
            </a:r>
            <a:r>
              <a:rPr lang="de-DE" sz="2000" dirty="0">
                <a:solidFill>
                  <a:srgbClr val="006600"/>
                </a:solidFill>
              </a:rPr>
              <a:t> zu </a:t>
            </a:r>
            <a:r>
              <a:rPr lang="de-DE" sz="2000" dirty="0" smtClean="0">
                <a:solidFill>
                  <a:srgbClr val="006600"/>
                </a:solidFill>
              </a:rPr>
              <a:t> </a:t>
            </a:r>
          </a:p>
          <a:p>
            <a:pPr algn="l"/>
            <a:r>
              <a:rPr lang="de-DE" sz="2000" dirty="0">
                <a:solidFill>
                  <a:srgbClr val="006600"/>
                </a:solidFill>
              </a:rPr>
              <a:t> </a:t>
            </a:r>
            <a:r>
              <a:rPr lang="de-DE" sz="2000" dirty="0" smtClean="0">
                <a:solidFill>
                  <a:srgbClr val="006600"/>
                </a:solidFill>
              </a:rPr>
              <a:t>     </a:t>
            </a:r>
            <a:endParaRPr lang="de-DE" sz="2000" dirty="0">
              <a:solidFill>
                <a:srgbClr val="006600"/>
              </a:solidFill>
            </a:endParaRPr>
          </a:p>
        </p:txBody>
      </p:sp>
      <p:sp>
        <p:nvSpPr>
          <p:cNvPr id="31" name="Rechteck 30"/>
          <p:cNvSpPr/>
          <p:nvPr/>
        </p:nvSpPr>
        <p:spPr>
          <a:xfrm>
            <a:off x="229071" y="4180610"/>
            <a:ext cx="3865501" cy="400110"/>
          </a:xfrm>
          <a:prstGeom prst="rect">
            <a:avLst/>
          </a:prstGeom>
        </p:spPr>
        <p:txBody>
          <a:bodyPr wrap="square">
            <a:spAutoFit/>
          </a:bodyPr>
          <a:lstStyle/>
          <a:p>
            <a:pPr algn="l"/>
            <a:r>
              <a:rPr lang="de-DE" sz="2000" dirty="0">
                <a:solidFill>
                  <a:srgbClr val="006600"/>
                </a:solidFill>
              </a:rPr>
              <a:t>❸ Alice erhält </a:t>
            </a:r>
          </a:p>
        </p:txBody>
      </p:sp>
      <p:cxnSp>
        <p:nvCxnSpPr>
          <p:cNvPr id="35" name="Gerade Verbindung mit Pfeil 34"/>
          <p:cNvCxnSpPr/>
          <p:nvPr/>
        </p:nvCxnSpPr>
        <p:spPr bwMode="auto">
          <a:xfrm>
            <a:off x="4094572" y="4513684"/>
            <a:ext cx="909228"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36" name="Rechteck 35"/>
          <p:cNvSpPr/>
          <p:nvPr/>
        </p:nvSpPr>
        <p:spPr>
          <a:xfrm>
            <a:off x="282788" y="3433564"/>
            <a:ext cx="1287533"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TYLWC.SW</a:t>
            </a:r>
            <a:endParaRPr lang="de-DE" dirty="0">
              <a:solidFill>
                <a:srgbClr val="002060"/>
              </a:solidFill>
            </a:endParaRPr>
          </a:p>
        </p:txBody>
      </p:sp>
      <p:sp>
        <p:nvSpPr>
          <p:cNvPr id="37" name="Rechteck 36"/>
          <p:cNvSpPr/>
          <p:nvPr/>
        </p:nvSpPr>
        <p:spPr>
          <a:xfrm>
            <a:off x="5111272" y="4326417"/>
            <a:ext cx="460382"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H.</a:t>
            </a:r>
            <a:endParaRPr lang="de-DE" dirty="0">
              <a:solidFill>
                <a:srgbClr val="002060"/>
              </a:solidFill>
            </a:endParaRPr>
          </a:p>
        </p:txBody>
      </p:sp>
      <p:sp>
        <p:nvSpPr>
          <p:cNvPr id="38" name="Rechteck 37"/>
          <p:cNvSpPr/>
          <p:nvPr/>
        </p:nvSpPr>
        <p:spPr>
          <a:xfrm>
            <a:off x="2078092" y="4182920"/>
            <a:ext cx="873958"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H.</a:t>
            </a:r>
            <a:endParaRPr lang="de-DE" dirty="0">
              <a:solidFill>
                <a:srgbClr val="002060"/>
              </a:solidFill>
            </a:endParaRPr>
          </a:p>
        </p:txBody>
      </p:sp>
      <p:sp>
        <p:nvSpPr>
          <p:cNvPr id="39" name="Rechteck 38"/>
          <p:cNvSpPr/>
          <p:nvPr/>
        </p:nvSpPr>
        <p:spPr>
          <a:xfrm>
            <a:off x="1199066" y="4834249"/>
            <a:ext cx="598241"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a:t>
            </a:r>
            <a:endParaRPr lang="de-DE" dirty="0">
              <a:solidFill>
                <a:srgbClr val="002060"/>
              </a:solidFill>
            </a:endParaRPr>
          </a:p>
        </p:txBody>
      </p:sp>
      <p:sp>
        <p:nvSpPr>
          <p:cNvPr id="42" name="Rechteck 41"/>
          <p:cNvSpPr/>
          <p:nvPr/>
        </p:nvSpPr>
        <p:spPr>
          <a:xfrm>
            <a:off x="351717" y="5124980"/>
            <a:ext cx="1149674"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 OK</a:t>
            </a:r>
            <a:endParaRPr lang="de-DE" dirty="0">
              <a:solidFill>
                <a:srgbClr val="002060"/>
              </a:solidFill>
            </a:endParaRPr>
          </a:p>
        </p:txBody>
      </p:sp>
      <p:sp>
        <p:nvSpPr>
          <p:cNvPr id="32" name="Rechteck 31"/>
          <p:cNvSpPr/>
          <p:nvPr/>
        </p:nvSpPr>
        <p:spPr>
          <a:xfrm>
            <a:off x="5115092" y="4695749"/>
            <a:ext cx="3849396" cy="646331"/>
          </a:xfrm>
          <a:prstGeom prst="rect">
            <a:avLst/>
          </a:prstGeom>
        </p:spPr>
        <p:txBody>
          <a:bodyPr wrap="square">
            <a:spAutoFit/>
          </a:bodyPr>
          <a:lstStyle/>
          <a:p>
            <a:pPr algn="l"/>
            <a:r>
              <a:rPr lang="de-DE" dirty="0">
                <a:solidFill>
                  <a:srgbClr val="006600"/>
                </a:solidFill>
              </a:rPr>
              <a:t>und sendet </a:t>
            </a:r>
            <a:r>
              <a:rPr lang="de-DE" b="1" dirty="0">
                <a:solidFill>
                  <a:srgbClr val="006600"/>
                </a:solidFill>
                <a:latin typeface="Courier New" panose="02070309020205020404" pitchFamily="49" charset="0"/>
                <a:cs typeface="Courier New" panose="02070309020205020404" pitchFamily="49" charset="0"/>
              </a:rPr>
              <a:t>OK</a:t>
            </a:r>
            <a:r>
              <a:rPr lang="de-DE" dirty="0">
                <a:solidFill>
                  <a:srgbClr val="006600"/>
                </a:solidFill>
              </a:rPr>
              <a:t> sowie das verschlüsselte </a:t>
            </a:r>
            <a:r>
              <a:rPr lang="de-DE" b="1" dirty="0">
                <a:solidFill>
                  <a:srgbClr val="006600"/>
                </a:solidFill>
                <a:latin typeface="Courier New" panose="02070309020205020404" pitchFamily="49" charset="0"/>
                <a:cs typeface="Courier New" panose="02070309020205020404" pitchFamily="49" charset="0"/>
              </a:rPr>
              <a:t>OK</a:t>
            </a:r>
            <a:r>
              <a:rPr lang="de-DE" dirty="0">
                <a:solidFill>
                  <a:srgbClr val="006600"/>
                </a:solidFill>
              </a:rPr>
              <a:t> </a:t>
            </a:r>
            <a:endParaRPr lang="de-DE" dirty="0"/>
          </a:p>
        </p:txBody>
      </p:sp>
      <p:sp>
        <p:nvSpPr>
          <p:cNvPr id="34" name="Rechteck 33"/>
          <p:cNvSpPr/>
          <p:nvPr/>
        </p:nvSpPr>
        <p:spPr>
          <a:xfrm>
            <a:off x="282788" y="4526744"/>
            <a:ext cx="3121243" cy="646331"/>
          </a:xfrm>
          <a:prstGeom prst="rect">
            <a:avLst/>
          </a:prstGeom>
        </p:spPr>
        <p:txBody>
          <a:bodyPr wrap="square">
            <a:spAutoFit/>
          </a:bodyPr>
          <a:lstStyle/>
          <a:p>
            <a:pPr algn="l"/>
            <a:r>
              <a:rPr lang="de-DE" dirty="0">
                <a:solidFill>
                  <a:srgbClr val="006600"/>
                </a:solidFill>
              </a:rPr>
              <a:t>und entschlüsselt das zweite </a:t>
            </a:r>
            <a:endParaRPr lang="de-DE" dirty="0" smtClean="0">
              <a:solidFill>
                <a:srgbClr val="006600"/>
              </a:solidFill>
            </a:endParaRPr>
          </a:p>
          <a:p>
            <a:pPr algn="l"/>
            <a:r>
              <a:rPr lang="de-DE" dirty="0" smtClean="0">
                <a:solidFill>
                  <a:srgbClr val="006600"/>
                </a:solidFill>
              </a:rPr>
              <a:t>Wort zu</a:t>
            </a:r>
            <a:endParaRPr lang="de-DE" dirty="0">
              <a:solidFill>
                <a:srgbClr val="006600"/>
              </a:solidFill>
            </a:endParaRPr>
          </a:p>
        </p:txBody>
      </p:sp>
      <p:sp>
        <p:nvSpPr>
          <p:cNvPr id="43" name="Rechteck 42"/>
          <p:cNvSpPr/>
          <p:nvPr/>
        </p:nvSpPr>
        <p:spPr>
          <a:xfrm>
            <a:off x="1691679" y="4803743"/>
            <a:ext cx="1980029" cy="369332"/>
          </a:xfrm>
          <a:prstGeom prst="rect">
            <a:avLst/>
          </a:prstGeom>
        </p:spPr>
        <p:txBody>
          <a:bodyPr wrap="none">
            <a:spAutoFit/>
          </a:bodyPr>
          <a:lstStyle/>
          <a:p>
            <a:pPr algn="l"/>
            <a:r>
              <a:rPr lang="de-DE" dirty="0">
                <a:solidFill>
                  <a:srgbClr val="006600"/>
                </a:solidFill>
              </a:rPr>
              <a:t>mit dem Ergebnis</a:t>
            </a:r>
          </a:p>
        </p:txBody>
      </p:sp>
      <p:sp>
        <p:nvSpPr>
          <p:cNvPr id="44" name="Rechteck 43"/>
          <p:cNvSpPr/>
          <p:nvPr/>
        </p:nvSpPr>
        <p:spPr>
          <a:xfrm>
            <a:off x="1498186" y="3433564"/>
            <a:ext cx="2596385" cy="369332"/>
          </a:xfrm>
          <a:prstGeom prst="rect">
            <a:avLst/>
          </a:prstGeom>
        </p:spPr>
        <p:txBody>
          <a:bodyPr wrap="square">
            <a:spAutoFit/>
          </a:bodyPr>
          <a:lstStyle/>
          <a:p>
            <a:pPr algn="l"/>
            <a:r>
              <a:rPr lang="de-DE" dirty="0">
                <a:solidFill>
                  <a:srgbClr val="006600"/>
                </a:solidFill>
              </a:rPr>
              <a:t>und sendet </a:t>
            </a:r>
            <a:r>
              <a:rPr lang="de-DE" dirty="0" smtClean="0">
                <a:solidFill>
                  <a:srgbClr val="006600"/>
                </a:solidFill>
              </a:rPr>
              <a:t>an Bob-AG</a:t>
            </a:r>
            <a:endParaRPr lang="de-DE" dirty="0">
              <a:solidFill>
                <a:srgbClr val="006600"/>
              </a:solidFill>
            </a:endParaRPr>
          </a:p>
        </p:txBody>
      </p:sp>
      <p:pic>
        <p:nvPicPr>
          <p:cNvPr id="45" name="Grafik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94571" y="2382026"/>
            <a:ext cx="707465" cy="792088"/>
          </a:xfrm>
          <a:prstGeom prst="rect">
            <a:avLst/>
          </a:prstGeom>
        </p:spPr>
      </p:pic>
      <p:sp>
        <p:nvSpPr>
          <p:cNvPr id="5" name="Fußzeilenplatzhalter 4"/>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298132798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Asymmetrische Verfahren</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31</a:t>
            </a:fld>
            <a:endParaRPr lang="de-DE" altLang="en-US" dirty="0">
              <a:solidFill>
                <a:srgbClr val="FFFFCC"/>
              </a:solidFill>
            </a:endParaRPr>
          </a:p>
        </p:txBody>
      </p:sp>
      <p:sp>
        <p:nvSpPr>
          <p:cNvPr id="9" name="Textfeld 8"/>
          <p:cNvSpPr txBox="1"/>
          <p:nvPr/>
        </p:nvSpPr>
        <p:spPr>
          <a:xfrm>
            <a:off x="1199066" y="1377500"/>
            <a:ext cx="742511" cy="400110"/>
          </a:xfrm>
          <a:prstGeom prst="rect">
            <a:avLst/>
          </a:prstGeom>
          <a:noFill/>
        </p:spPr>
        <p:txBody>
          <a:bodyPr wrap="none" rtlCol="0">
            <a:spAutoFit/>
          </a:bodyPr>
          <a:lstStyle/>
          <a:p>
            <a:r>
              <a:rPr lang="de-DE" sz="2000" dirty="0">
                <a:solidFill>
                  <a:srgbClr val="006600"/>
                </a:solidFill>
              </a:rPr>
              <a:t>Alice</a:t>
            </a:r>
            <a:endParaRPr lang="de-DE" sz="2000" dirty="0"/>
          </a:p>
        </p:txBody>
      </p:sp>
      <p:sp>
        <p:nvSpPr>
          <p:cNvPr id="10" name="Rechteck 9"/>
          <p:cNvSpPr/>
          <p:nvPr/>
        </p:nvSpPr>
        <p:spPr>
          <a:xfrm>
            <a:off x="6726101" y="1366525"/>
            <a:ext cx="1096775" cy="400110"/>
          </a:xfrm>
          <a:prstGeom prst="rect">
            <a:avLst/>
          </a:prstGeom>
        </p:spPr>
        <p:txBody>
          <a:bodyPr wrap="none">
            <a:spAutoFit/>
          </a:bodyPr>
          <a:lstStyle/>
          <a:p>
            <a:pPr>
              <a:spcAft>
                <a:spcPts val="0"/>
              </a:spcAft>
            </a:pPr>
            <a:r>
              <a:rPr lang="de-DE" sz="2000" dirty="0" smtClean="0">
                <a:solidFill>
                  <a:srgbClr val="006600"/>
                </a:solidFill>
              </a:rPr>
              <a:t>Bob-AG</a:t>
            </a:r>
            <a:endParaRPr lang="de-DE" sz="2000" dirty="0">
              <a:solidFill>
                <a:srgbClr val="006600"/>
              </a:solidFill>
            </a:endParaRPr>
          </a:p>
        </p:txBody>
      </p:sp>
      <p:sp>
        <p:nvSpPr>
          <p:cNvPr id="17"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40" name="Grafik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963573"/>
            <a:ext cx="814037" cy="814037"/>
          </a:xfrm>
          <a:prstGeom prst="rect">
            <a:avLst/>
          </a:prstGeom>
        </p:spPr>
      </p:pic>
      <p:pic>
        <p:nvPicPr>
          <p:cNvPr id="41" name="Grafik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61471" y="896008"/>
            <a:ext cx="870627" cy="870627"/>
          </a:xfrm>
          <a:prstGeom prst="rect">
            <a:avLst/>
          </a:prstGeom>
        </p:spPr>
      </p:pic>
      <p:cxnSp>
        <p:nvCxnSpPr>
          <p:cNvPr id="33" name="Gerade Verbindung mit Pfeil 32"/>
          <p:cNvCxnSpPr/>
          <p:nvPr/>
        </p:nvCxnSpPr>
        <p:spPr bwMode="auto">
          <a:xfrm>
            <a:off x="4104686" y="2240729"/>
            <a:ext cx="909228"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6" name="Textfeld 2"/>
          <p:cNvSpPr txBox="1">
            <a:spLocks noChangeArrowheads="1"/>
          </p:cNvSpPr>
          <p:nvPr/>
        </p:nvSpPr>
        <p:spPr bwMode="auto">
          <a:xfrm>
            <a:off x="7909580" y="1052689"/>
            <a:ext cx="1146988" cy="635803"/>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FDB</a:t>
            </a:r>
            <a:endParaRPr lang="de-DE" sz="2000" dirty="0">
              <a:effectLst/>
              <a:latin typeface="Courier New" panose="02070309020205020404" pitchFamily="49" charset="0"/>
              <a:ea typeface="Times New Roman"/>
              <a:cs typeface="Courier New" panose="02070309020205020404" pitchFamily="49" charset="0"/>
            </a:endParaRPr>
          </a:p>
        </p:txBody>
      </p:sp>
      <p:sp>
        <p:nvSpPr>
          <p:cNvPr id="2" name="Rechteck 1"/>
          <p:cNvSpPr/>
          <p:nvPr/>
        </p:nvSpPr>
        <p:spPr>
          <a:xfrm>
            <a:off x="251520" y="1921396"/>
            <a:ext cx="3744416" cy="707886"/>
          </a:xfrm>
          <a:prstGeom prst="rect">
            <a:avLst/>
          </a:prstGeom>
        </p:spPr>
        <p:txBody>
          <a:bodyPr wrap="square">
            <a:spAutoFit/>
          </a:bodyPr>
          <a:lstStyle/>
          <a:p>
            <a:pPr algn="l"/>
            <a:r>
              <a:rPr lang="de-DE" sz="2000" dirty="0">
                <a:solidFill>
                  <a:srgbClr val="006600"/>
                </a:solidFill>
              </a:rPr>
              <a:t>❶ Alice fragt Bob-AG nach deren </a:t>
            </a:r>
            <a:r>
              <a:rPr lang="de-DE" sz="2000" dirty="0" err="1">
                <a:solidFill>
                  <a:srgbClr val="006600"/>
                </a:solidFill>
              </a:rPr>
              <a:t>public</a:t>
            </a:r>
            <a:r>
              <a:rPr lang="de-DE" sz="2000" dirty="0">
                <a:solidFill>
                  <a:srgbClr val="006600"/>
                </a:solidFill>
              </a:rPr>
              <a:t> </a:t>
            </a:r>
            <a:r>
              <a:rPr lang="de-DE" sz="2000" dirty="0" err="1">
                <a:solidFill>
                  <a:srgbClr val="006600"/>
                </a:solidFill>
              </a:rPr>
              <a:t>key</a:t>
            </a:r>
            <a:r>
              <a:rPr lang="de-DE" sz="2000" dirty="0">
                <a:solidFill>
                  <a:srgbClr val="006600"/>
                </a:solidFill>
              </a:rPr>
              <a:t> </a:t>
            </a:r>
          </a:p>
        </p:txBody>
      </p:sp>
      <p:sp>
        <p:nvSpPr>
          <p:cNvPr id="7" name="Rechteck 6"/>
          <p:cNvSpPr/>
          <p:nvPr/>
        </p:nvSpPr>
        <p:spPr>
          <a:xfrm>
            <a:off x="5049428" y="2040674"/>
            <a:ext cx="3777289" cy="400110"/>
          </a:xfrm>
          <a:prstGeom prst="rect">
            <a:avLst/>
          </a:prstGeom>
        </p:spPr>
        <p:txBody>
          <a:bodyPr wrap="square">
            <a:spAutoFit/>
          </a:bodyPr>
          <a:lstStyle/>
          <a:p>
            <a:pPr algn="l"/>
            <a:r>
              <a:rPr lang="de-DE" sz="2000" dirty="0">
                <a:solidFill>
                  <a:srgbClr val="006600"/>
                </a:solidFill>
              </a:rPr>
              <a:t>Bob-AG antwortet </a:t>
            </a:r>
            <a:r>
              <a:rPr lang="de-DE" sz="2000" dirty="0" smtClean="0">
                <a:solidFill>
                  <a:srgbClr val="006600"/>
                </a:solidFill>
              </a:rPr>
              <a:t>mit</a:t>
            </a:r>
            <a:endParaRPr lang="de-DE" sz="2000" dirty="0">
              <a:solidFill>
                <a:srgbClr val="006600"/>
              </a:solidFill>
            </a:endParaRPr>
          </a:p>
        </p:txBody>
      </p:sp>
      <p:sp>
        <p:nvSpPr>
          <p:cNvPr id="20" name="Textfeld 2"/>
          <p:cNvSpPr txBox="1">
            <a:spLocks noChangeArrowheads="1"/>
          </p:cNvSpPr>
          <p:nvPr/>
        </p:nvSpPr>
        <p:spPr bwMode="auto">
          <a:xfrm>
            <a:off x="8196327" y="2077317"/>
            <a:ext cx="57349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p:txBody>
      </p:sp>
      <p:sp>
        <p:nvSpPr>
          <p:cNvPr id="21" name="Textfeld 2"/>
          <p:cNvSpPr txBox="1">
            <a:spLocks noChangeArrowheads="1"/>
          </p:cNvSpPr>
          <p:nvPr/>
        </p:nvSpPr>
        <p:spPr bwMode="auto">
          <a:xfrm>
            <a:off x="1941577" y="1370591"/>
            <a:ext cx="57349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p:txBody>
      </p:sp>
      <p:cxnSp>
        <p:nvCxnSpPr>
          <p:cNvPr id="22" name="Gerade Verbindung mit Pfeil 21"/>
          <p:cNvCxnSpPr/>
          <p:nvPr/>
        </p:nvCxnSpPr>
        <p:spPr bwMode="auto">
          <a:xfrm>
            <a:off x="4094572" y="2473361"/>
            <a:ext cx="909228"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8" name="Rechteck 7"/>
          <p:cNvSpPr/>
          <p:nvPr/>
        </p:nvSpPr>
        <p:spPr>
          <a:xfrm>
            <a:off x="251520" y="2825834"/>
            <a:ext cx="3751312" cy="1015663"/>
          </a:xfrm>
          <a:prstGeom prst="rect">
            <a:avLst/>
          </a:prstGeom>
        </p:spPr>
        <p:txBody>
          <a:bodyPr wrap="square">
            <a:spAutoFit/>
          </a:bodyPr>
          <a:lstStyle/>
          <a:p>
            <a:pPr algn="l"/>
            <a:r>
              <a:rPr lang="de-DE" sz="2000" dirty="0">
                <a:solidFill>
                  <a:srgbClr val="006600"/>
                </a:solidFill>
              </a:rPr>
              <a:t>❷ Alice verschlüsselt die Kartennummer </a:t>
            </a:r>
            <a:r>
              <a:rPr lang="de-DE" sz="2000" b="1" dirty="0">
                <a:solidFill>
                  <a:srgbClr val="006600"/>
                </a:solidFill>
                <a:latin typeface="Courier New" panose="02070309020205020404" pitchFamily="49" charset="0"/>
                <a:cs typeface="Courier New" panose="02070309020205020404" pitchFamily="49" charset="0"/>
              </a:rPr>
              <a:t>ACHTEINS</a:t>
            </a:r>
            <a:r>
              <a:rPr lang="de-DE" sz="2000" dirty="0">
                <a:solidFill>
                  <a:srgbClr val="006600"/>
                </a:solidFill>
              </a:rPr>
              <a:t> </a:t>
            </a:r>
            <a:r>
              <a:rPr lang="de-DE" sz="2000" dirty="0" smtClean="0">
                <a:solidFill>
                  <a:srgbClr val="006600"/>
                </a:solidFill>
              </a:rPr>
              <a:t>zu</a:t>
            </a:r>
            <a:br>
              <a:rPr lang="de-DE" sz="2000" dirty="0" smtClean="0">
                <a:solidFill>
                  <a:srgbClr val="006600"/>
                </a:solidFill>
              </a:rPr>
            </a:br>
            <a:r>
              <a:rPr lang="de-DE" sz="2000" dirty="0" smtClean="0">
                <a:solidFill>
                  <a:srgbClr val="006600"/>
                </a:solidFill>
              </a:rPr>
              <a:t>                   </a:t>
            </a:r>
            <a:endParaRPr lang="de-DE" sz="2000" dirty="0">
              <a:solidFill>
                <a:srgbClr val="006600"/>
              </a:solidFill>
            </a:endParaRPr>
          </a:p>
        </p:txBody>
      </p:sp>
      <p:cxnSp>
        <p:nvCxnSpPr>
          <p:cNvPr id="26" name="Gerade Verbindung mit Pfeil 25"/>
          <p:cNvCxnSpPr/>
          <p:nvPr/>
        </p:nvCxnSpPr>
        <p:spPr bwMode="auto">
          <a:xfrm>
            <a:off x="4140200" y="3174114"/>
            <a:ext cx="873714"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3" name="Rechteck 12"/>
          <p:cNvSpPr/>
          <p:nvPr/>
        </p:nvSpPr>
        <p:spPr>
          <a:xfrm>
            <a:off x="5138716" y="2974059"/>
            <a:ext cx="3274086" cy="400110"/>
          </a:xfrm>
          <a:prstGeom prst="rect">
            <a:avLst/>
          </a:prstGeom>
        </p:spPr>
        <p:txBody>
          <a:bodyPr wrap="square">
            <a:spAutoFit/>
          </a:bodyPr>
          <a:lstStyle/>
          <a:p>
            <a:pPr algn="l"/>
            <a:r>
              <a:rPr lang="de-DE" sz="2000" dirty="0">
                <a:solidFill>
                  <a:srgbClr val="006600"/>
                </a:solidFill>
              </a:rPr>
              <a:t>Bob-AG entschlüsselt: </a:t>
            </a:r>
          </a:p>
        </p:txBody>
      </p:sp>
      <p:sp>
        <p:nvSpPr>
          <p:cNvPr id="14" name="Rechteck 13"/>
          <p:cNvSpPr/>
          <p:nvPr/>
        </p:nvSpPr>
        <p:spPr>
          <a:xfrm>
            <a:off x="7769036" y="2989448"/>
            <a:ext cx="1287532" cy="369332"/>
          </a:xfrm>
          <a:prstGeom prst="rect">
            <a:avLst/>
          </a:prstGeom>
        </p:spPr>
        <p:txBody>
          <a:bodyPr wrap="none">
            <a:spAutoFit/>
          </a:bodyPr>
          <a:lstStyle/>
          <a:p>
            <a:r>
              <a:rPr lang="de-DE" b="1" dirty="0">
                <a:solidFill>
                  <a:srgbClr val="002060"/>
                </a:solidFill>
                <a:latin typeface="Courier New" panose="02070309020205020404" pitchFamily="49" charset="0"/>
                <a:cs typeface="Courier New" panose="02070309020205020404" pitchFamily="49" charset="0"/>
              </a:rPr>
              <a:t>ACHTEINS</a:t>
            </a:r>
            <a:endParaRPr lang="de-DE" dirty="0">
              <a:solidFill>
                <a:srgbClr val="002060"/>
              </a:solidFill>
            </a:endParaRPr>
          </a:p>
        </p:txBody>
      </p:sp>
      <p:sp>
        <p:nvSpPr>
          <p:cNvPr id="23" name="Rechteck 22"/>
          <p:cNvSpPr/>
          <p:nvPr/>
        </p:nvSpPr>
        <p:spPr>
          <a:xfrm>
            <a:off x="5054368" y="3705866"/>
            <a:ext cx="3969160" cy="1015663"/>
          </a:xfrm>
          <a:prstGeom prst="rect">
            <a:avLst/>
          </a:prstGeom>
        </p:spPr>
        <p:txBody>
          <a:bodyPr wrap="square">
            <a:spAutoFit/>
          </a:bodyPr>
          <a:lstStyle/>
          <a:p>
            <a:pPr algn="l"/>
            <a:r>
              <a:rPr lang="de-DE" sz="2000" dirty="0">
                <a:solidFill>
                  <a:srgbClr val="006600"/>
                </a:solidFill>
              </a:rPr>
              <a:t>Bob-AG verschlüsselt Bestätigung </a:t>
            </a:r>
            <a:r>
              <a:rPr lang="de-DE" sz="2000" b="1" dirty="0">
                <a:solidFill>
                  <a:srgbClr val="006600"/>
                </a:solidFill>
                <a:latin typeface="Courier New" panose="02070309020205020404" pitchFamily="49" charset="0"/>
                <a:cs typeface="Courier New" panose="02070309020205020404" pitchFamily="49" charset="0"/>
              </a:rPr>
              <a:t>OK</a:t>
            </a:r>
            <a:r>
              <a:rPr lang="de-DE" sz="2000" dirty="0">
                <a:solidFill>
                  <a:srgbClr val="006600"/>
                </a:solidFill>
              </a:rPr>
              <a:t> mit private </a:t>
            </a:r>
            <a:r>
              <a:rPr lang="de-DE" sz="2000" dirty="0" err="1">
                <a:solidFill>
                  <a:srgbClr val="006600"/>
                </a:solidFill>
              </a:rPr>
              <a:t>key</a:t>
            </a:r>
            <a:r>
              <a:rPr lang="de-DE" sz="2000" dirty="0">
                <a:solidFill>
                  <a:srgbClr val="006600"/>
                </a:solidFill>
              </a:rPr>
              <a:t> zu </a:t>
            </a:r>
            <a:r>
              <a:rPr lang="de-DE" sz="2000" dirty="0" smtClean="0">
                <a:solidFill>
                  <a:srgbClr val="006600"/>
                </a:solidFill>
              </a:rPr>
              <a:t> </a:t>
            </a:r>
          </a:p>
          <a:p>
            <a:pPr algn="l"/>
            <a:r>
              <a:rPr lang="de-DE" sz="2000" dirty="0">
                <a:solidFill>
                  <a:srgbClr val="006600"/>
                </a:solidFill>
              </a:rPr>
              <a:t> </a:t>
            </a:r>
            <a:r>
              <a:rPr lang="de-DE" sz="2000" dirty="0" smtClean="0">
                <a:solidFill>
                  <a:srgbClr val="006600"/>
                </a:solidFill>
              </a:rPr>
              <a:t>     </a:t>
            </a:r>
            <a:endParaRPr lang="de-DE" sz="2000" dirty="0">
              <a:solidFill>
                <a:srgbClr val="006600"/>
              </a:solidFill>
            </a:endParaRPr>
          </a:p>
        </p:txBody>
      </p:sp>
      <p:sp>
        <p:nvSpPr>
          <p:cNvPr id="31" name="Rechteck 30"/>
          <p:cNvSpPr/>
          <p:nvPr/>
        </p:nvSpPr>
        <p:spPr>
          <a:xfrm>
            <a:off x="229071" y="4180610"/>
            <a:ext cx="3865501" cy="400110"/>
          </a:xfrm>
          <a:prstGeom prst="rect">
            <a:avLst/>
          </a:prstGeom>
        </p:spPr>
        <p:txBody>
          <a:bodyPr wrap="square">
            <a:spAutoFit/>
          </a:bodyPr>
          <a:lstStyle/>
          <a:p>
            <a:pPr algn="l"/>
            <a:r>
              <a:rPr lang="de-DE" sz="2000" dirty="0">
                <a:solidFill>
                  <a:srgbClr val="006600"/>
                </a:solidFill>
              </a:rPr>
              <a:t>❸ Alice erhält </a:t>
            </a:r>
          </a:p>
        </p:txBody>
      </p:sp>
      <p:cxnSp>
        <p:nvCxnSpPr>
          <p:cNvPr id="35" name="Gerade Verbindung mit Pfeil 34"/>
          <p:cNvCxnSpPr/>
          <p:nvPr/>
        </p:nvCxnSpPr>
        <p:spPr bwMode="auto">
          <a:xfrm>
            <a:off x="4094572" y="4513684"/>
            <a:ext cx="909228"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36" name="Rechteck 35"/>
          <p:cNvSpPr/>
          <p:nvPr/>
        </p:nvSpPr>
        <p:spPr>
          <a:xfrm>
            <a:off x="282788" y="3433564"/>
            <a:ext cx="1287533"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TYLWC.SW</a:t>
            </a:r>
            <a:endParaRPr lang="de-DE" dirty="0">
              <a:solidFill>
                <a:srgbClr val="002060"/>
              </a:solidFill>
            </a:endParaRPr>
          </a:p>
        </p:txBody>
      </p:sp>
      <p:sp>
        <p:nvSpPr>
          <p:cNvPr id="37" name="Rechteck 36"/>
          <p:cNvSpPr/>
          <p:nvPr/>
        </p:nvSpPr>
        <p:spPr>
          <a:xfrm>
            <a:off x="5111272" y="4326417"/>
            <a:ext cx="460382"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H.</a:t>
            </a:r>
            <a:endParaRPr lang="de-DE" dirty="0">
              <a:solidFill>
                <a:srgbClr val="002060"/>
              </a:solidFill>
            </a:endParaRPr>
          </a:p>
        </p:txBody>
      </p:sp>
      <p:sp>
        <p:nvSpPr>
          <p:cNvPr id="38" name="Rechteck 37"/>
          <p:cNvSpPr/>
          <p:nvPr/>
        </p:nvSpPr>
        <p:spPr>
          <a:xfrm>
            <a:off x="2078092" y="4182920"/>
            <a:ext cx="873958"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H.</a:t>
            </a:r>
            <a:endParaRPr lang="de-DE" dirty="0">
              <a:solidFill>
                <a:srgbClr val="002060"/>
              </a:solidFill>
            </a:endParaRPr>
          </a:p>
        </p:txBody>
      </p:sp>
      <p:sp>
        <p:nvSpPr>
          <p:cNvPr id="39" name="Rechteck 38"/>
          <p:cNvSpPr/>
          <p:nvPr/>
        </p:nvSpPr>
        <p:spPr>
          <a:xfrm>
            <a:off x="1199066" y="4834249"/>
            <a:ext cx="598241"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a:t>
            </a:r>
            <a:endParaRPr lang="de-DE" dirty="0">
              <a:solidFill>
                <a:srgbClr val="002060"/>
              </a:solidFill>
            </a:endParaRPr>
          </a:p>
        </p:txBody>
      </p:sp>
      <p:sp>
        <p:nvSpPr>
          <p:cNvPr id="42" name="Rechteck 41"/>
          <p:cNvSpPr/>
          <p:nvPr/>
        </p:nvSpPr>
        <p:spPr>
          <a:xfrm>
            <a:off x="351717" y="5124980"/>
            <a:ext cx="1149674"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OK = OK</a:t>
            </a:r>
            <a:endParaRPr lang="de-DE" dirty="0">
              <a:solidFill>
                <a:srgbClr val="002060"/>
              </a:solidFill>
            </a:endParaRPr>
          </a:p>
        </p:txBody>
      </p:sp>
      <p:sp>
        <p:nvSpPr>
          <p:cNvPr id="32" name="Rechteck 31"/>
          <p:cNvSpPr/>
          <p:nvPr/>
        </p:nvSpPr>
        <p:spPr>
          <a:xfrm>
            <a:off x="5115092" y="4695749"/>
            <a:ext cx="3849396" cy="646331"/>
          </a:xfrm>
          <a:prstGeom prst="rect">
            <a:avLst/>
          </a:prstGeom>
        </p:spPr>
        <p:txBody>
          <a:bodyPr wrap="square">
            <a:spAutoFit/>
          </a:bodyPr>
          <a:lstStyle/>
          <a:p>
            <a:pPr algn="l"/>
            <a:r>
              <a:rPr lang="de-DE" dirty="0">
                <a:solidFill>
                  <a:srgbClr val="006600"/>
                </a:solidFill>
              </a:rPr>
              <a:t>und sendet </a:t>
            </a:r>
            <a:r>
              <a:rPr lang="de-DE" b="1" dirty="0">
                <a:solidFill>
                  <a:srgbClr val="006600"/>
                </a:solidFill>
                <a:latin typeface="Courier New" panose="02070309020205020404" pitchFamily="49" charset="0"/>
                <a:cs typeface="Courier New" panose="02070309020205020404" pitchFamily="49" charset="0"/>
              </a:rPr>
              <a:t>OK</a:t>
            </a:r>
            <a:r>
              <a:rPr lang="de-DE" dirty="0">
                <a:solidFill>
                  <a:srgbClr val="006600"/>
                </a:solidFill>
              </a:rPr>
              <a:t> sowie das verschlüsselte </a:t>
            </a:r>
            <a:r>
              <a:rPr lang="de-DE" b="1" dirty="0">
                <a:solidFill>
                  <a:srgbClr val="006600"/>
                </a:solidFill>
                <a:latin typeface="Courier New" panose="02070309020205020404" pitchFamily="49" charset="0"/>
                <a:cs typeface="Courier New" panose="02070309020205020404" pitchFamily="49" charset="0"/>
              </a:rPr>
              <a:t>OK</a:t>
            </a:r>
            <a:r>
              <a:rPr lang="de-DE" dirty="0">
                <a:solidFill>
                  <a:srgbClr val="006600"/>
                </a:solidFill>
              </a:rPr>
              <a:t> </a:t>
            </a:r>
            <a:endParaRPr lang="de-DE" dirty="0"/>
          </a:p>
        </p:txBody>
      </p:sp>
      <p:sp>
        <p:nvSpPr>
          <p:cNvPr id="34" name="Rechteck 33"/>
          <p:cNvSpPr/>
          <p:nvPr/>
        </p:nvSpPr>
        <p:spPr>
          <a:xfrm>
            <a:off x="282788" y="4526744"/>
            <a:ext cx="3121243" cy="646331"/>
          </a:xfrm>
          <a:prstGeom prst="rect">
            <a:avLst/>
          </a:prstGeom>
        </p:spPr>
        <p:txBody>
          <a:bodyPr wrap="square">
            <a:spAutoFit/>
          </a:bodyPr>
          <a:lstStyle/>
          <a:p>
            <a:pPr algn="l"/>
            <a:r>
              <a:rPr lang="de-DE" dirty="0">
                <a:solidFill>
                  <a:srgbClr val="006600"/>
                </a:solidFill>
              </a:rPr>
              <a:t>und entschlüsselt das zweite </a:t>
            </a:r>
            <a:endParaRPr lang="de-DE" dirty="0" smtClean="0">
              <a:solidFill>
                <a:srgbClr val="006600"/>
              </a:solidFill>
            </a:endParaRPr>
          </a:p>
          <a:p>
            <a:pPr algn="l"/>
            <a:r>
              <a:rPr lang="de-DE" dirty="0" smtClean="0">
                <a:solidFill>
                  <a:srgbClr val="006600"/>
                </a:solidFill>
              </a:rPr>
              <a:t>Wort zu</a:t>
            </a:r>
            <a:endParaRPr lang="de-DE" dirty="0">
              <a:solidFill>
                <a:srgbClr val="006600"/>
              </a:solidFill>
            </a:endParaRPr>
          </a:p>
        </p:txBody>
      </p:sp>
      <p:sp>
        <p:nvSpPr>
          <p:cNvPr id="43" name="Rechteck 42"/>
          <p:cNvSpPr/>
          <p:nvPr/>
        </p:nvSpPr>
        <p:spPr>
          <a:xfrm>
            <a:off x="1691679" y="4803743"/>
            <a:ext cx="1980029" cy="369332"/>
          </a:xfrm>
          <a:prstGeom prst="rect">
            <a:avLst/>
          </a:prstGeom>
        </p:spPr>
        <p:txBody>
          <a:bodyPr wrap="none">
            <a:spAutoFit/>
          </a:bodyPr>
          <a:lstStyle/>
          <a:p>
            <a:pPr algn="l"/>
            <a:r>
              <a:rPr lang="de-DE" dirty="0">
                <a:solidFill>
                  <a:srgbClr val="006600"/>
                </a:solidFill>
              </a:rPr>
              <a:t>mit dem Ergebnis</a:t>
            </a:r>
          </a:p>
        </p:txBody>
      </p:sp>
      <p:sp>
        <p:nvSpPr>
          <p:cNvPr id="44" name="Rechteck 43"/>
          <p:cNvSpPr/>
          <p:nvPr/>
        </p:nvSpPr>
        <p:spPr>
          <a:xfrm>
            <a:off x="1498186" y="3433564"/>
            <a:ext cx="2596385" cy="369332"/>
          </a:xfrm>
          <a:prstGeom prst="rect">
            <a:avLst/>
          </a:prstGeom>
        </p:spPr>
        <p:txBody>
          <a:bodyPr wrap="square">
            <a:spAutoFit/>
          </a:bodyPr>
          <a:lstStyle/>
          <a:p>
            <a:pPr algn="l"/>
            <a:r>
              <a:rPr lang="de-DE" dirty="0">
                <a:solidFill>
                  <a:srgbClr val="006600"/>
                </a:solidFill>
              </a:rPr>
              <a:t>und sendet </a:t>
            </a:r>
            <a:r>
              <a:rPr lang="de-DE" dirty="0" smtClean="0">
                <a:solidFill>
                  <a:srgbClr val="006600"/>
                </a:solidFill>
              </a:rPr>
              <a:t>an Bob-AG</a:t>
            </a:r>
            <a:endParaRPr lang="de-DE" dirty="0">
              <a:solidFill>
                <a:srgbClr val="006600"/>
              </a:solidFill>
            </a:endParaRPr>
          </a:p>
        </p:txBody>
      </p:sp>
      <p:pic>
        <p:nvPicPr>
          <p:cNvPr id="45" name="Grafik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95453" y="1381566"/>
            <a:ext cx="707465" cy="792088"/>
          </a:xfrm>
          <a:prstGeom prst="rect">
            <a:avLst/>
          </a:prstGeom>
        </p:spPr>
      </p:pic>
      <p:sp>
        <p:nvSpPr>
          <p:cNvPr id="5" name="Fußzeilenplatzhalter 4"/>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3994141420"/>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Asymmetrische Verfahren</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32</a:t>
            </a:fld>
            <a:endParaRPr lang="de-DE" altLang="en-US" dirty="0">
              <a:solidFill>
                <a:srgbClr val="FFFFCC"/>
              </a:solidFill>
            </a:endParaRPr>
          </a:p>
        </p:txBody>
      </p:sp>
      <p:sp>
        <p:nvSpPr>
          <p:cNvPr id="9" name="Textfeld 8"/>
          <p:cNvSpPr txBox="1"/>
          <p:nvPr/>
        </p:nvSpPr>
        <p:spPr>
          <a:xfrm>
            <a:off x="1199066" y="1377500"/>
            <a:ext cx="742511" cy="400110"/>
          </a:xfrm>
          <a:prstGeom prst="rect">
            <a:avLst/>
          </a:prstGeom>
          <a:noFill/>
        </p:spPr>
        <p:txBody>
          <a:bodyPr wrap="none" rtlCol="0">
            <a:spAutoFit/>
          </a:bodyPr>
          <a:lstStyle/>
          <a:p>
            <a:r>
              <a:rPr lang="de-DE" sz="2000" dirty="0">
                <a:solidFill>
                  <a:srgbClr val="006600"/>
                </a:solidFill>
              </a:rPr>
              <a:t>Alice</a:t>
            </a:r>
            <a:endParaRPr lang="de-DE" sz="2000" dirty="0"/>
          </a:p>
        </p:txBody>
      </p:sp>
      <p:sp>
        <p:nvSpPr>
          <p:cNvPr id="10" name="Rechteck 9"/>
          <p:cNvSpPr/>
          <p:nvPr/>
        </p:nvSpPr>
        <p:spPr>
          <a:xfrm>
            <a:off x="6726101" y="1366525"/>
            <a:ext cx="1096775" cy="400110"/>
          </a:xfrm>
          <a:prstGeom prst="rect">
            <a:avLst/>
          </a:prstGeom>
        </p:spPr>
        <p:txBody>
          <a:bodyPr wrap="none">
            <a:spAutoFit/>
          </a:bodyPr>
          <a:lstStyle/>
          <a:p>
            <a:pPr>
              <a:spcAft>
                <a:spcPts val="0"/>
              </a:spcAft>
            </a:pPr>
            <a:r>
              <a:rPr lang="de-DE" sz="2000" dirty="0" smtClean="0">
                <a:solidFill>
                  <a:srgbClr val="006600"/>
                </a:solidFill>
              </a:rPr>
              <a:t>Bob-AG</a:t>
            </a:r>
            <a:endParaRPr lang="de-DE" sz="2000" dirty="0">
              <a:solidFill>
                <a:srgbClr val="006600"/>
              </a:solidFill>
            </a:endParaRPr>
          </a:p>
        </p:txBody>
      </p:sp>
      <p:sp>
        <p:nvSpPr>
          <p:cNvPr id="17"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40" name="Grafik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963573"/>
            <a:ext cx="814037" cy="814037"/>
          </a:xfrm>
          <a:prstGeom prst="rect">
            <a:avLst/>
          </a:prstGeom>
        </p:spPr>
      </p:pic>
      <p:pic>
        <p:nvPicPr>
          <p:cNvPr id="41" name="Grafik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61471" y="896008"/>
            <a:ext cx="870627" cy="870627"/>
          </a:xfrm>
          <a:prstGeom prst="rect">
            <a:avLst/>
          </a:prstGeom>
        </p:spPr>
      </p:pic>
      <p:cxnSp>
        <p:nvCxnSpPr>
          <p:cNvPr id="33" name="Gerade Verbindung mit Pfeil 32"/>
          <p:cNvCxnSpPr/>
          <p:nvPr/>
        </p:nvCxnSpPr>
        <p:spPr bwMode="auto">
          <a:xfrm>
            <a:off x="3491880" y="2240729"/>
            <a:ext cx="1522034"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6" name="Textfeld 2"/>
          <p:cNvSpPr txBox="1">
            <a:spLocks noChangeArrowheads="1"/>
          </p:cNvSpPr>
          <p:nvPr/>
        </p:nvSpPr>
        <p:spPr bwMode="auto">
          <a:xfrm>
            <a:off x="7909580" y="1052689"/>
            <a:ext cx="1146988" cy="635803"/>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FDB</a:t>
            </a:r>
            <a:endParaRPr lang="de-DE" sz="2000" dirty="0">
              <a:effectLst/>
              <a:latin typeface="Courier New" panose="02070309020205020404" pitchFamily="49" charset="0"/>
              <a:ea typeface="Times New Roman"/>
              <a:cs typeface="Courier New" panose="02070309020205020404" pitchFamily="49" charset="0"/>
            </a:endParaRPr>
          </a:p>
        </p:txBody>
      </p:sp>
      <p:sp>
        <p:nvSpPr>
          <p:cNvPr id="2" name="Rechteck 1"/>
          <p:cNvSpPr/>
          <p:nvPr/>
        </p:nvSpPr>
        <p:spPr>
          <a:xfrm>
            <a:off x="251520" y="1921396"/>
            <a:ext cx="3744416" cy="707886"/>
          </a:xfrm>
          <a:prstGeom prst="rect">
            <a:avLst/>
          </a:prstGeom>
        </p:spPr>
        <p:txBody>
          <a:bodyPr wrap="square">
            <a:spAutoFit/>
          </a:bodyPr>
          <a:lstStyle/>
          <a:p>
            <a:pPr algn="l"/>
            <a:r>
              <a:rPr lang="de-DE" sz="2000" dirty="0">
                <a:solidFill>
                  <a:srgbClr val="006600"/>
                </a:solidFill>
              </a:rPr>
              <a:t>❶ Alice fragt Bob-AG nach deren </a:t>
            </a:r>
            <a:r>
              <a:rPr lang="de-DE" sz="2000" dirty="0" err="1">
                <a:solidFill>
                  <a:srgbClr val="006600"/>
                </a:solidFill>
              </a:rPr>
              <a:t>public</a:t>
            </a:r>
            <a:r>
              <a:rPr lang="de-DE" sz="2000" dirty="0">
                <a:solidFill>
                  <a:srgbClr val="006600"/>
                </a:solidFill>
              </a:rPr>
              <a:t> </a:t>
            </a:r>
            <a:r>
              <a:rPr lang="de-DE" sz="2000" dirty="0" err="1">
                <a:solidFill>
                  <a:srgbClr val="006600"/>
                </a:solidFill>
              </a:rPr>
              <a:t>key</a:t>
            </a:r>
            <a:r>
              <a:rPr lang="de-DE" sz="2000" dirty="0">
                <a:solidFill>
                  <a:srgbClr val="006600"/>
                </a:solidFill>
              </a:rPr>
              <a:t> </a:t>
            </a:r>
          </a:p>
        </p:txBody>
      </p:sp>
      <p:sp>
        <p:nvSpPr>
          <p:cNvPr id="7" name="Rechteck 6"/>
          <p:cNvSpPr/>
          <p:nvPr/>
        </p:nvSpPr>
        <p:spPr>
          <a:xfrm>
            <a:off x="5049428" y="2040674"/>
            <a:ext cx="3777289" cy="400110"/>
          </a:xfrm>
          <a:prstGeom prst="rect">
            <a:avLst/>
          </a:prstGeom>
        </p:spPr>
        <p:txBody>
          <a:bodyPr wrap="square">
            <a:spAutoFit/>
          </a:bodyPr>
          <a:lstStyle/>
          <a:p>
            <a:pPr algn="l"/>
            <a:r>
              <a:rPr lang="de-DE" sz="2000" dirty="0">
                <a:solidFill>
                  <a:srgbClr val="006600"/>
                </a:solidFill>
              </a:rPr>
              <a:t>Bob-AG antwortet </a:t>
            </a:r>
            <a:r>
              <a:rPr lang="de-DE" sz="2000" dirty="0" smtClean="0">
                <a:solidFill>
                  <a:srgbClr val="006600"/>
                </a:solidFill>
              </a:rPr>
              <a:t>mit</a:t>
            </a:r>
            <a:endParaRPr lang="de-DE" sz="2000" dirty="0">
              <a:solidFill>
                <a:srgbClr val="006600"/>
              </a:solidFill>
            </a:endParaRPr>
          </a:p>
        </p:txBody>
      </p:sp>
      <p:sp>
        <p:nvSpPr>
          <p:cNvPr id="20" name="Textfeld 2"/>
          <p:cNvSpPr txBox="1">
            <a:spLocks noChangeArrowheads="1"/>
          </p:cNvSpPr>
          <p:nvPr/>
        </p:nvSpPr>
        <p:spPr bwMode="auto">
          <a:xfrm>
            <a:off x="7487816" y="2396367"/>
            <a:ext cx="165618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Bob-AG BGF</a:t>
            </a:r>
            <a:endParaRPr lang="de-DE" sz="2000" dirty="0">
              <a:effectLst/>
              <a:latin typeface="Courier New" panose="02070309020205020404" pitchFamily="49" charset="0"/>
              <a:ea typeface="Times New Roman"/>
              <a:cs typeface="Courier New" panose="02070309020205020404" pitchFamily="49" charset="0"/>
            </a:endParaRPr>
          </a:p>
        </p:txBody>
      </p:sp>
      <p:cxnSp>
        <p:nvCxnSpPr>
          <p:cNvPr id="22" name="Gerade Verbindung mit Pfeil 21"/>
          <p:cNvCxnSpPr/>
          <p:nvPr/>
        </p:nvCxnSpPr>
        <p:spPr bwMode="auto">
          <a:xfrm>
            <a:off x="3404031" y="2473361"/>
            <a:ext cx="909228" cy="0"/>
          </a:xfrm>
          <a:prstGeom prst="straightConnector1">
            <a:avLst/>
          </a:prstGeom>
          <a:ln>
            <a:solidFill>
              <a:srgbClr val="FF00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8" name="Rechteck 7"/>
          <p:cNvSpPr/>
          <p:nvPr/>
        </p:nvSpPr>
        <p:spPr>
          <a:xfrm>
            <a:off x="251520" y="2825834"/>
            <a:ext cx="3751312" cy="1015663"/>
          </a:xfrm>
          <a:prstGeom prst="rect">
            <a:avLst/>
          </a:prstGeom>
        </p:spPr>
        <p:txBody>
          <a:bodyPr wrap="square">
            <a:spAutoFit/>
          </a:bodyPr>
          <a:lstStyle/>
          <a:p>
            <a:pPr algn="l"/>
            <a:r>
              <a:rPr lang="de-DE" sz="2000" dirty="0">
                <a:solidFill>
                  <a:srgbClr val="006600"/>
                </a:solidFill>
              </a:rPr>
              <a:t>❷ Alice verschlüsselt die Kartennummer </a:t>
            </a:r>
            <a:r>
              <a:rPr lang="de-DE" sz="2000" b="1" dirty="0">
                <a:solidFill>
                  <a:srgbClr val="006600"/>
                </a:solidFill>
                <a:latin typeface="Courier New" panose="02070309020205020404" pitchFamily="49" charset="0"/>
                <a:cs typeface="Courier New" panose="02070309020205020404" pitchFamily="49" charset="0"/>
              </a:rPr>
              <a:t>ACHTEINS</a:t>
            </a:r>
            <a:r>
              <a:rPr lang="de-DE" sz="2000" dirty="0">
                <a:solidFill>
                  <a:srgbClr val="006600"/>
                </a:solidFill>
              </a:rPr>
              <a:t> </a:t>
            </a:r>
            <a:r>
              <a:rPr lang="de-DE" sz="2000" dirty="0" smtClean="0">
                <a:solidFill>
                  <a:srgbClr val="006600"/>
                </a:solidFill>
              </a:rPr>
              <a:t>zu</a:t>
            </a:r>
            <a:br>
              <a:rPr lang="de-DE" sz="2000" dirty="0" smtClean="0">
                <a:solidFill>
                  <a:srgbClr val="006600"/>
                </a:solidFill>
              </a:rPr>
            </a:br>
            <a:r>
              <a:rPr lang="de-DE" sz="2000" dirty="0" smtClean="0">
                <a:solidFill>
                  <a:srgbClr val="006600"/>
                </a:solidFill>
              </a:rPr>
              <a:t>                   </a:t>
            </a:r>
            <a:endParaRPr lang="de-DE" sz="2000" dirty="0">
              <a:solidFill>
                <a:srgbClr val="006600"/>
              </a:solidFill>
            </a:endParaRPr>
          </a:p>
        </p:txBody>
      </p:sp>
      <p:cxnSp>
        <p:nvCxnSpPr>
          <p:cNvPr id="26" name="Gerade Verbindung mit Pfeil 25"/>
          <p:cNvCxnSpPr/>
          <p:nvPr/>
        </p:nvCxnSpPr>
        <p:spPr bwMode="auto">
          <a:xfrm>
            <a:off x="3439545" y="3174114"/>
            <a:ext cx="873714"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36" name="Rechteck 35"/>
          <p:cNvSpPr/>
          <p:nvPr/>
        </p:nvSpPr>
        <p:spPr>
          <a:xfrm>
            <a:off x="282790" y="3433564"/>
            <a:ext cx="1287533"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LTLHN.WA</a:t>
            </a:r>
            <a:endParaRPr lang="de-DE" dirty="0">
              <a:solidFill>
                <a:srgbClr val="002060"/>
              </a:solidFill>
            </a:endParaRPr>
          </a:p>
        </p:txBody>
      </p:sp>
      <p:sp>
        <p:nvSpPr>
          <p:cNvPr id="44" name="Rechteck 43"/>
          <p:cNvSpPr/>
          <p:nvPr/>
        </p:nvSpPr>
        <p:spPr>
          <a:xfrm>
            <a:off x="1498186" y="3433564"/>
            <a:ext cx="2596385" cy="369332"/>
          </a:xfrm>
          <a:prstGeom prst="rect">
            <a:avLst/>
          </a:prstGeom>
        </p:spPr>
        <p:txBody>
          <a:bodyPr wrap="square">
            <a:spAutoFit/>
          </a:bodyPr>
          <a:lstStyle/>
          <a:p>
            <a:pPr algn="l"/>
            <a:r>
              <a:rPr lang="de-DE" dirty="0">
                <a:solidFill>
                  <a:srgbClr val="006600"/>
                </a:solidFill>
              </a:rPr>
              <a:t>und sendet </a:t>
            </a:r>
            <a:r>
              <a:rPr lang="de-DE" dirty="0" smtClean="0">
                <a:solidFill>
                  <a:srgbClr val="006600"/>
                </a:solidFill>
              </a:rPr>
              <a:t>an Bob-AG</a:t>
            </a:r>
            <a:endParaRPr lang="de-DE" dirty="0">
              <a:solidFill>
                <a:srgbClr val="006600"/>
              </a:solidFill>
            </a:endParaRPr>
          </a:p>
        </p:txBody>
      </p:sp>
      <p:pic>
        <p:nvPicPr>
          <p:cNvPr id="45" name="Grafik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05690" y="944417"/>
            <a:ext cx="707465" cy="792088"/>
          </a:xfrm>
          <a:prstGeom prst="rect">
            <a:avLst/>
          </a:prstGeom>
        </p:spPr>
      </p:pic>
      <p:sp>
        <p:nvSpPr>
          <p:cNvPr id="46" name="Textfeld 2"/>
          <p:cNvSpPr txBox="1">
            <a:spLocks noChangeArrowheads="1"/>
          </p:cNvSpPr>
          <p:nvPr/>
        </p:nvSpPr>
        <p:spPr bwMode="auto">
          <a:xfrm>
            <a:off x="4085423" y="1013419"/>
            <a:ext cx="1146988" cy="635803"/>
          </a:xfrm>
          <a:prstGeom prst="rect">
            <a:avLst/>
          </a:prstGeom>
          <a:solidFill>
            <a:srgbClr val="C00000"/>
          </a:solidFill>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CEF</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ZLB</a:t>
            </a:r>
            <a:endParaRPr lang="de-DE" sz="2000" dirty="0">
              <a:effectLst/>
              <a:latin typeface="Courier New" panose="02070309020205020404" pitchFamily="49" charset="0"/>
              <a:ea typeface="Times New Roman"/>
              <a:cs typeface="Courier New" panose="02070309020205020404" pitchFamily="49" charset="0"/>
            </a:endParaRPr>
          </a:p>
        </p:txBody>
      </p:sp>
      <p:sp>
        <p:nvSpPr>
          <p:cNvPr id="47" name="Textfeld 2"/>
          <p:cNvSpPr txBox="1">
            <a:spLocks noChangeArrowheads="1"/>
          </p:cNvSpPr>
          <p:nvPr/>
        </p:nvSpPr>
        <p:spPr bwMode="auto">
          <a:xfrm>
            <a:off x="1941577" y="1418604"/>
            <a:ext cx="573494" cy="317901"/>
          </a:xfrm>
          <a:prstGeom prst="rect">
            <a:avLst/>
          </a:prstGeom>
          <a:solidFill>
            <a:srgbClr val="C00000"/>
          </a:solidFill>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CEF</a:t>
            </a:r>
            <a:endParaRPr lang="de-DE" sz="2000" dirty="0">
              <a:effectLst/>
              <a:latin typeface="Courier New" panose="02070309020205020404" pitchFamily="49" charset="0"/>
              <a:ea typeface="Times New Roman"/>
              <a:cs typeface="Courier New" panose="02070309020205020404" pitchFamily="49" charset="0"/>
            </a:endParaRPr>
          </a:p>
        </p:txBody>
      </p:sp>
      <p:cxnSp>
        <p:nvCxnSpPr>
          <p:cNvPr id="48" name="Gerade Verbindung mit Pfeil 47"/>
          <p:cNvCxnSpPr/>
          <p:nvPr/>
        </p:nvCxnSpPr>
        <p:spPr bwMode="auto">
          <a:xfrm>
            <a:off x="4499992" y="2473361"/>
            <a:ext cx="909228"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sp>
        <p:nvSpPr>
          <p:cNvPr id="6" name="Textfeld 5"/>
          <p:cNvSpPr txBox="1"/>
          <p:nvPr/>
        </p:nvSpPr>
        <p:spPr>
          <a:xfrm>
            <a:off x="4590365" y="2974059"/>
            <a:ext cx="2746521" cy="400110"/>
          </a:xfrm>
          <a:prstGeom prst="rect">
            <a:avLst/>
          </a:prstGeom>
          <a:noFill/>
        </p:spPr>
        <p:txBody>
          <a:bodyPr wrap="none" rtlCol="0">
            <a:spAutoFit/>
          </a:bodyPr>
          <a:lstStyle/>
          <a:p>
            <a:r>
              <a:rPr lang="de-DE" sz="2000" dirty="0" smtClean="0">
                <a:solidFill>
                  <a:srgbClr val="FF0000"/>
                </a:solidFill>
              </a:rPr>
              <a:t>Mr. X entschlüsselt zu </a:t>
            </a:r>
            <a:endParaRPr lang="de-DE" sz="2000" dirty="0">
              <a:solidFill>
                <a:srgbClr val="FF0000"/>
              </a:solidFill>
            </a:endParaRPr>
          </a:p>
        </p:txBody>
      </p:sp>
      <p:sp>
        <p:nvSpPr>
          <p:cNvPr id="50" name="Rechteck 49"/>
          <p:cNvSpPr/>
          <p:nvPr/>
        </p:nvSpPr>
        <p:spPr>
          <a:xfrm>
            <a:off x="7207616" y="3020387"/>
            <a:ext cx="1287532" cy="369332"/>
          </a:xfrm>
          <a:prstGeom prst="rect">
            <a:avLst/>
          </a:prstGeom>
        </p:spPr>
        <p:txBody>
          <a:bodyPr wrap="none">
            <a:spAutoFit/>
          </a:bodyPr>
          <a:lstStyle/>
          <a:p>
            <a:r>
              <a:rPr lang="de-DE" b="1" dirty="0">
                <a:solidFill>
                  <a:srgbClr val="FF0000"/>
                </a:solidFill>
                <a:latin typeface="Courier New" panose="02070309020205020404" pitchFamily="49" charset="0"/>
                <a:cs typeface="Courier New" panose="02070309020205020404" pitchFamily="49" charset="0"/>
              </a:rPr>
              <a:t>ACHTEINS</a:t>
            </a:r>
            <a:endParaRPr lang="de-DE" dirty="0">
              <a:solidFill>
                <a:srgbClr val="FF0000"/>
              </a:solidFill>
            </a:endParaRPr>
          </a:p>
        </p:txBody>
      </p:sp>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04031" y="1123400"/>
            <a:ext cx="796664" cy="1051644"/>
          </a:xfrm>
          <a:prstGeom prst="rect">
            <a:avLst/>
          </a:prstGeom>
        </p:spPr>
      </p:pic>
      <p:sp>
        <p:nvSpPr>
          <p:cNvPr id="52" name="Textfeld 2"/>
          <p:cNvSpPr txBox="1">
            <a:spLocks noChangeArrowheads="1"/>
          </p:cNvSpPr>
          <p:nvPr/>
        </p:nvSpPr>
        <p:spPr bwMode="auto">
          <a:xfrm>
            <a:off x="4313259" y="1632881"/>
            <a:ext cx="604192"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p:txBody>
      </p:sp>
      <p:sp>
        <p:nvSpPr>
          <p:cNvPr id="5" name="Fußzeilenplatzhalter 4"/>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2680591800"/>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20" grpId="0" animBg="1"/>
      <p:bldP spid="8" grpId="0"/>
      <p:bldP spid="36" grpId="0"/>
      <p:bldP spid="44" grpId="0"/>
      <p:bldP spid="47" grpId="0" animBg="1"/>
      <p:bldP spid="6" grpId="0"/>
      <p:bldP spid="50" grpId="0"/>
      <p:bldP spid="5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Zertifikate und Trustcenter</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33</a:t>
            </a:fld>
            <a:endParaRPr lang="de-DE" altLang="en-US" dirty="0">
              <a:solidFill>
                <a:srgbClr val="FFFFCC"/>
              </a:solidFill>
            </a:endParaRPr>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
        <p:nvSpPr>
          <p:cNvPr id="8" name="Rectangle 11"/>
          <p:cNvSpPr>
            <a:spLocks noChangeArrowheads="1"/>
          </p:cNvSpPr>
          <p:nvPr/>
        </p:nvSpPr>
        <p:spPr bwMode="auto">
          <a:xfrm>
            <a:off x="107504" y="5101167"/>
            <a:ext cx="892899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GB" altLang="de-DE" sz="1000" dirty="0" err="1">
                <a:solidFill>
                  <a:srgbClr val="006600"/>
                </a:solidFill>
                <a:cs typeface="Times New Roman" pitchFamily="18" charset="0"/>
              </a:rPr>
              <a:t>aus</a:t>
            </a:r>
            <a:r>
              <a:rPr lang="en-GB" altLang="de-DE" sz="1000" dirty="0">
                <a:solidFill>
                  <a:srgbClr val="006600"/>
                </a:solidFill>
                <a:cs typeface="Times New Roman" pitchFamily="18" charset="0"/>
              </a:rPr>
              <a:t>: Network Associates Inc. </a:t>
            </a:r>
            <a:r>
              <a:rPr lang="de-DE" altLang="de-DE" sz="1000" dirty="0">
                <a:solidFill>
                  <a:srgbClr val="006600"/>
                </a:solidFill>
                <a:cs typeface="Times New Roman" pitchFamily="18" charset="0"/>
              </a:rPr>
              <a:t>(Hrsg.): Handbuch “Einführung in die Kryptographie“, Bestandteil des Softwarepaketes PGP Ver. 6.5.1. deutsch, Datei „IntroToCrypto.pdf“.</a:t>
            </a:r>
            <a:r>
              <a:rPr lang="en-US" altLang="de-DE" sz="1000" dirty="0">
                <a:solidFill>
                  <a:srgbClr val="006600"/>
                </a:solidFill>
              </a:rPr>
              <a:t> </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9" y="1057440"/>
            <a:ext cx="3384376" cy="3575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hteck 9"/>
          <p:cNvSpPr/>
          <p:nvPr/>
        </p:nvSpPr>
        <p:spPr>
          <a:xfrm>
            <a:off x="3924424" y="1057440"/>
            <a:ext cx="2592761" cy="338554"/>
          </a:xfrm>
          <a:prstGeom prst="rect">
            <a:avLst/>
          </a:prstGeom>
        </p:spPr>
        <p:txBody>
          <a:bodyPr wrap="square">
            <a:spAutoFit/>
          </a:bodyPr>
          <a:lstStyle/>
          <a:p>
            <a:pPr algn="l"/>
            <a:r>
              <a:rPr lang="de-DE" sz="1600" dirty="0" smtClean="0">
                <a:solidFill>
                  <a:srgbClr val="006600"/>
                </a:solidFill>
              </a:rPr>
              <a:t>öffentlicher Schlüssel</a:t>
            </a:r>
            <a:endParaRPr lang="de-DE" sz="1600" dirty="0">
              <a:solidFill>
                <a:srgbClr val="006600"/>
              </a:solidFill>
            </a:endParaRPr>
          </a:p>
        </p:txBody>
      </p:sp>
      <p:cxnSp>
        <p:nvCxnSpPr>
          <p:cNvPr id="9" name="Gerade Verbindung 8"/>
          <p:cNvCxnSpPr>
            <a:endCxn id="10" idx="2"/>
          </p:cNvCxnSpPr>
          <p:nvPr/>
        </p:nvCxnSpPr>
        <p:spPr bwMode="auto">
          <a:xfrm flipV="1">
            <a:off x="2987824" y="1395994"/>
            <a:ext cx="2232981" cy="237370"/>
          </a:xfrm>
          <a:prstGeom prst="line">
            <a:avLst/>
          </a:prstGeom>
          <a:noFill/>
          <a:ln w="12700" cap="sq" cmpd="sng" algn="ctr">
            <a:solidFill>
              <a:srgbClr val="00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hteck 10"/>
          <p:cNvSpPr/>
          <p:nvPr/>
        </p:nvSpPr>
        <p:spPr>
          <a:xfrm>
            <a:off x="4788026" y="1530068"/>
            <a:ext cx="4199532" cy="2246769"/>
          </a:xfrm>
          <a:prstGeom prst="rect">
            <a:avLst/>
          </a:prstGeom>
        </p:spPr>
        <p:txBody>
          <a:bodyPr wrap="square">
            <a:spAutoFit/>
          </a:bodyPr>
          <a:lstStyle/>
          <a:p>
            <a:pPr marL="285750" indent="-285750" algn="l">
              <a:buFont typeface="Arial" panose="020B0604020202020204" pitchFamily="34" charset="0"/>
              <a:buChar char="•"/>
            </a:pPr>
            <a:r>
              <a:rPr lang="de-DE" sz="1400" dirty="0">
                <a:solidFill>
                  <a:srgbClr val="006600"/>
                </a:solidFill>
              </a:rPr>
              <a:t>eindeutiger Name </a:t>
            </a:r>
            <a:r>
              <a:rPr lang="de-DE" sz="1400" dirty="0" smtClean="0">
                <a:solidFill>
                  <a:srgbClr val="006600"/>
                </a:solidFill>
              </a:rPr>
              <a:t>des Zertifikatsinhabers </a:t>
            </a:r>
            <a:r>
              <a:rPr lang="de-DE" sz="1400" dirty="0">
                <a:solidFill>
                  <a:srgbClr val="006600"/>
                </a:solidFill>
              </a:rPr>
              <a:t>(DN)</a:t>
            </a:r>
          </a:p>
          <a:p>
            <a:pPr marL="285750" indent="-285750" algn="l">
              <a:buFont typeface="Arial" panose="020B0604020202020204" pitchFamily="34" charset="0"/>
              <a:buChar char="•"/>
            </a:pPr>
            <a:r>
              <a:rPr lang="de-DE" sz="1400" dirty="0" smtClean="0">
                <a:solidFill>
                  <a:srgbClr val="006600"/>
                </a:solidFill>
              </a:rPr>
              <a:t>eindeutiger </a:t>
            </a:r>
            <a:r>
              <a:rPr lang="de-DE" sz="1400" dirty="0">
                <a:solidFill>
                  <a:srgbClr val="006600"/>
                </a:solidFill>
              </a:rPr>
              <a:t>Name des Ausstellers</a:t>
            </a:r>
          </a:p>
          <a:p>
            <a:pPr marL="285750" indent="-285750" algn="l">
              <a:buFont typeface="Arial" panose="020B0604020202020204" pitchFamily="34" charset="0"/>
              <a:buChar char="•"/>
            </a:pPr>
            <a:r>
              <a:rPr lang="de-DE" sz="1400" dirty="0" smtClean="0">
                <a:solidFill>
                  <a:srgbClr val="006600"/>
                </a:solidFill>
              </a:rPr>
              <a:t>Version </a:t>
            </a:r>
            <a:r>
              <a:rPr lang="de-DE" sz="1400" dirty="0">
                <a:solidFill>
                  <a:srgbClr val="006600"/>
                </a:solidFill>
              </a:rPr>
              <a:t>des Zertifikatsformats</a:t>
            </a:r>
          </a:p>
          <a:p>
            <a:pPr marL="285750" indent="-285750" algn="l">
              <a:buFont typeface="Arial" panose="020B0604020202020204" pitchFamily="34" charset="0"/>
              <a:buChar char="•"/>
            </a:pPr>
            <a:r>
              <a:rPr lang="de-DE" sz="1400" dirty="0" smtClean="0">
                <a:solidFill>
                  <a:srgbClr val="006600"/>
                </a:solidFill>
              </a:rPr>
              <a:t>Seriennummer </a:t>
            </a:r>
            <a:r>
              <a:rPr lang="de-DE" sz="1400" dirty="0">
                <a:solidFill>
                  <a:srgbClr val="006600"/>
                </a:solidFill>
              </a:rPr>
              <a:t>des Zertifikats</a:t>
            </a:r>
          </a:p>
          <a:p>
            <a:pPr marL="285750" indent="-285750" algn="l">
              <a:buFont typeface="Arial" panose="020B0604020202020204" pitchFamily="34" charset="0"/>
              <a:buChar char="•"/>
            </a:pPr>
            <a:r>
              <a:rPr lang="de-DE" sz="1400" dirty="0" smtClean="0">
                <a:solidFill>
                  <a:srgbClr val="006600"/>
                </a:solidFill>
              </a:rPr>
              <a:t>Unterschriftenalgorithmus </a:t>
            </a:r>
            <a:r>
              <a:rPr lang="de-DE" sz="1400" dirty="0">
                <a:solidFill>
                  <a:srgbClr val="006600"/>
                </a:solidFill>
              </a:rPr>
              <a:t>(für </a:t>
            </a:r>
            <a:r>
              <a:rPr lang="de-DE" sz="1400" dirty="0" smtClean="0">
                <a:solidFill>
                  <a:srgbClr val="006600"/>
                </a:solidFill>
              </a:rPr>
              <a:t>die Unterschrift </a:t>
            </a:r>
            <a:r>
              <a:rPr lang="de-DE" sz="1400" dirty="0">
                <a:solidFill>
                  <a:srgbClr val="006600"/>
                </a:solidFill>
              </a:rPr>
              <a:t>des Zertifikatsausstellers)</a:t>
            </a:r>
          </a:p>
          <a:p>
            <a:pPr marL="285750" indent="-285750" algn="l">
              <a:buFont typeface="Arial" panose="020B0604020202020204" pitchFamily="34" charset="0"/>
              <a:buChar char="•"/>
            </a:pPr>
            <a:r>
              <a:rPr lang="de-DE" sz="1400" dirty="0" smtClean="0">
                <a:solidFill>
                  <a:srgbClr val="006600"/>
                </a:solidFill>
              </a:rPr>
              <a:t>Name </a:t>
            </a:r>
            <a:r>
              <a:rPr lang="de-DE" sz="1400" dirty="0">
                <a:solidFill>
                  <a:srgbClr val="006600"/>
                </a:solidFill>
              </a:rPr>
              <a:t>des </a:t>
            </a:r>
            <a:r>
              <a:rPr lang="de-DE" sz="1400" dirty="0" smtClean="0">
                <a:solidFill>
                  <a:srgbClr val="006600"/>
                </a:solidFill>
              </a:rPr>
              <a:t>Zertifikatsausstellers (die </a:t>
            </a:r>
            <a:r>
              <a:rPr lang="de-DE" sz="1400" dirty="0">
                <a:solidFill>
                  <a:srgbClr val="006600"/>
                </a:solidFill>
              </a:rPr>
              <a:t>Zertifizierungsinstanz)</a:t>
            </a:r>
          </a:p>
          <a:p>
            <a:pPr marL="285750" indent="-285750" algn="l">
              <a:buFont typeface="Arial" panose="020B0604020202020204" pitchFamily="34" charset="0"/>
              <a:buChar char="•"/>
            </a:pPr>
            <a:r>
              <a:rPr lang="de-DE" sz="1400" dirty="0" smtClean="0">
                <a:solidFill>
                  <a:srgbClr val="006600"/>
                </a:solidFill>
              </a:rPr>
              <a:t>Gültigkeitsdauer (Start/Ablaufdatum/Zeiten</a:t>
            </a:r>
            <a:r>
              <a:rPr lang="de-DE" sz="1400" dirty="0">
                <a:solidFill>
                  <a:srgbClr val="006600"/>
                </a:solidFill>
              </a:rPr>
              <a:t>)</a:t>
            </a:r>
          </a:p>
          <a:p>
            <a:pPr marL="285750" indent="-285750" algn="l">
              <a:buFont typeface="Arial" panose="020B0604020202020204" pitchFamily="34" charset="0"/>
              <a:buChar char="•"/>
            </a:pPr>
            <a:r>
              <a:rPr lang="de-DE" sz="1400" dirty="0" smtClean="0">
                <a:solidFill>
                  <a:srgbClr val="006600"/>
                </a:solidFill>
              </a:rPr>
              <a:t>Erweiterungen</a:t>
            </a:r>
            <a:endParaRPr lang="de-DE" sz="1400" dirty="0">
              <a:solidFill>
                <a:srgbClr val="006600"/>
              </a:solidFill>
            </a:endParaRPr>
          </a:p>
        </p:txBody>
      </p:sp>
      <p:cxnSp>
        <p:nvCxnSpPr>
          <p:cNvPr id="15" name="Gerade Verbindung 14"/>
          <p:cNvCxnSpPr>
            <a:endCxn id="11" idx="1"/>
          </p:cNvCxnSpPr>
          <p:nvPr/>
        </p:nvCxnSpPr>
        <p:spPr bwMode="auto">
          <a:xfrm>
            <a:off x="2987823" y="2635816"/>
            <a:ext cx="1800203" cy="17637"/>
          </a:xfrm>
          <a:prstGeom prst="line">
            <a:avLst/>
          </a:prstGeom>
          <a:noFill/>
          <a:ln w="12700" cap="sq" cmpd="sng" algn="ctr">
            <a:solidFill>
              <a:srgbClr val="00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hteck 17"/>
          <p:cNvSpPr/>
          <p:nvPr/>
        </p:nvSpPr>
        <p:spPr>
          <a:xfrm>
            <a:off x="1781387" y="4539867"/>
            <a:ext cx="2412871" cy="584775"/>
          </a:xfrm>
          <a:prstGeom prst="rect">
            <a:avLst/>
          </a:prstGeom>
        </p:spPr>
        <p:txBody>
          <a:bodyPr wrap="square">
            <a:spAutoFit/>
          </a:bodyPr>
          <a:lstStyle/>
          <a:p>
            <a:pPr algn="l"/>
            <a:r>
              <a:rPr lang="de-DE" sz="1600" dirty="0" smtClean="0">
                <a:solidFill>
                  <a:srgbClr val="006600"/>
                </a:solidFill>
              </a:rPr>
              <a:t>digitale Unterschrift der Zertifizierungsinstanz</a:t>
            </a:r>
            <a:endParaRPr lang="de-DE" sz="1600" dirty="0">
              <a:solidFill>
                <a:srgbClr val="006600"/>
              </a:solidFill>
            </a:endParaRPr>
          </a:p>
        </p:txBody>
      </p:sp>
      <p:cxnSp>
        <p:nvCxnSpPr>
          <p:cNvPr id="19" name="Gerade Verbindung 18"/>
          <p:cNvCxnSpPr>
            <a:endCxn id="18" idx="0"/>
          </p:cNvCxnSpPr>
          <p:nvPr/>
        </p:nvCxnSpPr>
        <p:spPr bwMode="auto">
          <a:xfrm flipH="1">
            <a:off x="2987823" y="3649588"/>
            <a:ext cx="216389" cy="890279"/>
          </a:xfrm>
          <a:prstGeom prst="line">
            <a:avLst/>
          </a:prstGeom>
          <a:noFill/>
          <a:ln w="12700" cap="sq" cmpd="sng" algn="ctr">
            <a:solidFill>
              <a:srgbClr val="00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hteck 20"/>
          <p:cNvSpPr/>
          <p:nvPr/>
        </p:nvSpPr>
        <p:spPr>
          <a:xfrm>
            <a:off x="4563988" y="4539866"/>
            <a:ext cx="4215774" cy="584775"/>
          </a:xfrm>
          <a:prstGeom prst="rect">
            <a:avLst/>
          </a:prstGeom>
        </p:spPr>
        <p:txBody>
          <a:bodyPr wrap="square">
            <a:spAutoFit/>
          </a:bodyPr>
          <a:lstStyle/>
          <a:p>
            <a:pPr algn="l"/>
            <a:r>
              <a:rPr lang="de-DE" sz="1600" dirty="0" smtClean="0">
                <a:solidFill>
                  <a:srgbClr val="006600"/>
                </a:solidFill>
              </a:rPr>
              <a:t>privater Schlüssel der Zertifizierungsinstanz (auch Root-CA-Zertifikat genannt)</a:t>
            </a:r>
            <a:endParaRPr lang="de-DE" sz="1600" dirty="0">
              <a:solidFill>
                <a:srgbClr val="006600"/>
              </a:solidFill>
            </a:endParaRPr>
          </a:p>
        </p:txBody>
      </p:sp>
      <p:cxnSp>
        <p:nvCxnSpPr>
          <p:cNvPr id="22" name="Gerade Verbindung 21"/>
          <p:cNvCxnSpPr/>
          <p:nvPr/>
        </p:nvCxnSpPr>
        <p:spPr bwMode="auto">
          <a:xfrm>
            <a:off x="4194258" y="3776837"/>
            <a:ext cx="377742" cy="1055416"/>
          </a:xfrm>
          <a:prstGeom prst="line">
            <a:avLst/>
          </a:prstGeom>
          <a:noFill/>
          <a:ln w="12700" cap="sq" cmpd="sng" algn="ctr">
            <a:solidFill>
              <a:srgbClr val="00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072987854"/>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Asymmetrische Verfahren</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34</a:t>
            </a:fld>
            <a:endParaRPr lang="de-DE" altLang="en-US" dirty="0">
              <a:solidFill>
                <a:srgbClr val="FFFFCC"/>
              </a:solidFill>
            </a:endParaRPr>
          </a:p>
        </p:txBody>
      </p:sp>
      <p:sp>
        <p:nvSpPr>
          <p:cNvPr id="9" name="Textfeld 8"/>
          <p:cNvSpPr txBox="1"/>
          <p:nvPr/>
        </p:nvSpPr>
        <p:spPr>
          <a:xfrm>
            <a:off x="1199066" y="1377500"/>
            <a:ext cx="742511" cy="400110"/>
          </a:xfrm>
          <a:prstGeom prst="rect">
            <a:avLst/>
          </a:prstGeom>
          <a:noFill/>
        </p:spPr>
        <p:txBody>
          <a:bodyPr wrap="none" rtlCol="0">
            <a:spAutoFit/>
          </a:bodyPr>
          <a:lstStyle/>
          <a:p>
            <a:r>
              <a:rPr lang="de-DE" sz="2000" dirty="0">
                <a:solidFill>
                  <a:srgbClr val="006600"/>
                </a:solidFill>
              </a:rPr>
              <a:t>Alice</a:t>
            </a:r>
            <a:endParaRPr lang="de-DE" sz="2000" dirty="0"/>
          </a:p>
        </p:txBody>
      </p:sp>
      <p:sp>
        <p:nvSpPr>
          <p:cNvPr id="10" name="Rechteck 9"/>
          <p:cNvSpPr/>
          <p:nvPr/>
        </p:nvSpPr>
        <p:spPr>
          <a:xfrm>
            <a:off x="6786245" y="1052689"/>
            <a:ext cx="954107" cy="707886"/>
          </a:xfrm>
          <a:prstGeom prst="rect">
            <a:avLst/>
          </a:prstGeom>
        </p:spPr>
        <p:txBody>
          <a:bodyPr wrap="none">
            <a:spAutoFit/>
          </a:bodyPr>
          <a:lstStyle/>
          <a:p>
            <a:pPr>
              <a:spcAft>
                <a:spcPts val="0"/>
              </a:spcAft>
            </a:pPr>
            <a:r>
              <a:rPr lang="de-DE" sz="2000" dirty="0" smtClean="0">
                <a:solidFill>
                  <a:srgbClr val="006600"/>
                </a:solidFill>
              </a:rPr>
              <a:t>Trust</a:t>
            </a:r>
            <a:br>
              <a:rPr lang="de-DE" sz="2000" dirty="0" smtClean="0">
                <a:solidFill>
                  <a:srgbClr val="006600"/>
                </a:solidFill>
              </a:rPr>
            </a:br>
            <a:r>
              <a:rPr lang="de-DE" sz="2000" dirty="0" smtClean="0">
                <a:solidFill>
                  <a:srgbClr val="006600"/>
                </a:solidFill>
              </a:rPr>
              <a:t>Center</a:t>
            </a:r>
            <a:endParaRPr lang="de-DE" sz="2000" dirty="0">
              <a:solidFill>
                <a:srgbClr val="006600"/>
              </a:solidFill>
            </a:endParaRPr>
          </a:p>
        </p:txBody>
      </p:sp>
      <p:sp>
        <p:nvSpPr>
          <p:cNvPr id="17"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40" name="Grafik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963573"/>
            <a:ext cx="814037" cy="814037"/>
          </a:xfrm>
          <a:prstGeom prst="rect">
            <a:avLst/>
          </a:prstGeom>
        </p:spPr>
      </p:pic>
      <p:cxnSp>
        <p:nvCxnSpPr>
          <p:cNvPr id="33" name="Gerade Verbindung mit Pfeil 32"/>
          <p:cNvCxnSpPr/>
          <p:nvPr/>
        </p:nvCxnSpPr>
        <p:spPr bwMode="auto">
          <a:xfrm>
            <a:off x="3552242" y="2857500"/>
            <a:ext cx="1522034" cy="0"/>
          </a:xfrm>
          <a:prstGeom prst="straightConnector1">
            <a:avLst/>
          </a:prstGeom>
          <a:ln>
            <a:solidFill>
              <a:srgbClr val="006600"/>
            </a:solidFill>
            <a:tailEnd type="arrow"/>
          </a:ln>
          <a:extLst/>
        </p:spPr>
        <p:style>
          <a:lnRef idx="3">
            <a:schemeClr val="accent6"/>
          </a:lnRef>
          <a:fillRef idx="0">
            <a:schemeClr val="accent6"/>
          </a:fillRef>
          <a:effectRef idx="2">
            <a:schemeClr val="accent6"/>
          </a:effectRef>
          <a:fontRef idx="minor">
            <a:schemeClr val="tx1"/>
          </a:fontRef>
        </p:style>
      </p:cxnSp>
      <p:sp>
        <p:nvSpPr>
          <p:cNvPr id="16" name="Textfeld 2"/>
          <p:cNvSpPr txBox="1">
            <a:spLocks noChangeArrowheads="1"/>
          </p:cNvSpPr>
          <p:nvPr/>
        </p:nvSpPr>
        <p:spPr bwMode="auto">
          <a:xfrm>
            <a:off x="7740352" y="1052689"/>
            <a:ext cx="1316216" cy="635803"/>
          </a:xfrm>
          <a:prstGeom prst="rect">
            <a:avLst/>
          </a:prstGeom>
          <a:solidFill>
            <a:srgbClr val="FFFF00"/>
          </a:solidFill>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solidFill>
                  <a:srgbClr val="006600"/>
                </a:solidFill>
                <a:effectLst/>
                <a:latin typeface="Courier New" panose="02070309020205020404" pitchFamily="49" charset="0"/>
                <a:ea typeface="Times New Roman"/>
                <a:cs typeface="Courier New" panose="02070309020205020404" pitchFamily="49" charset="0"/>
              </a:rPr>
              <a:t>+: </a:t>
            </a:r>
            <a:r>
              <a:rPr lang="de-DE" sz="2000" b="1" dirty="0" smtClean="0">
                <a:solidFill>
                  <a:srgbClr val="006600"/>
                </a:solidFill>
                <a:effectLst/>
                <a:latin typeface="Courier New" panose="02070309020205020404" pitchFamily="49" charset="0"/>
                <a:ea typeface="Times New Roman"/>
                <a:cs typeface="Courier New" panose="02070309020205020404" pitchFamily="49" charset="0"/>
              </a:rPr>
              <a:t>SLDWY</a:t>
            </a:r>
            <a:endParaRPr lang="de-DE" sz="2000" dirty="0">
              <a:solidFill>
                <a:srgbClr val="006600"/>
              </a:solidFill>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solidFill>
                  <a:srgbClr val="006600"/>
                </a:solidFill>
                <a:effectLst/>
                <a:latin typeface="Courier New" panose="02070309020205020404" pitchFamily="49" charset="0"/>
                <a:ea typeface="Times New Roman"/>
                <a:cs typeface="Courier New" panose="02070309020205020404" pitchFamily="49" charset="0"/>
              </a:rPr>
              <a:t>-: </a:t>
            </a:r>
            <a:r>
              <a:rPr lang="de-DE" sz="2000" b="1" dirty="0" smtClean="0">
                <a:solidFill>
                  <a:srgbClr val="006600"/>
                </a:solidFill>
                <a:latin typeface="Courier New" panose="02070309020205020404" pitchFamily="49" charset="0"/>
                <a:ea typeface="Times New Roman"/>
                <a:cs typeface="Courier New" panose="02070309020205020404" pitchFamily="49" charset="0"/>
              </a:rPr>
              <a:t>TEG-V</a:t>
            </a:r>
            <a:endParaRPr lang="de-DE" sz="2000" dirty="0">
              <a:solidFill>
                <a:srgbClr val="006600"/>
              </a:solidFill>
              <a:effectLst/>
              <a:latin typeface="Courier New" panose="02070309020205020404" pitchFamily="49" charset="0"/>
              <a:ea typeface="Times New Roman"/>
              <a:cs typeface="Courier New" panose="02070309020205020404" pitchFamily="49" charset="0"/>
            </a:endParaRPr>
          </a:p>
        </p:txBody>
      </p:sp>
      <p:sp>
        <p:nvSpPr>
          <p:cNvPr id="2" name="Rechteck 1"/>
          <p:cNvSpPr/>
          <p:nvPr/>
        </p:nvSpPr>
        <p:spPr>
          <a:xfrm>
            <a:off x="251520" y="1921396"/>
            <a:ext cx="3744416" cy="1015663"/>
          </a:xfrm>
          <a:prstGeom prst="rect">
            <a:avLst/>
          </a:prstGeom>
        </p:spPr>
        <p:txBody>
          <a:bodyPr wrap="square">
            <a:spAutoFit/>
          </a:bodyPr>
          <a:lstStyle/>
          <a:p>
            <a:pPr algn="l"/>
            <a:r>
              <a:rPr lang="de-DE" sz="2000" dirty="0">
                <a:solidFill>
                  <a:srgbClr val="006600"/>
                </a:solidFill>
              </a:rPr>
              <a:t>❶ Alice </a:t>
            </a:r>
            <a:r>
              <a:rPr lang="de-DE" sz="2000" dirty="0" smtClean="0">
                <a:solidFill>
                  <a:srgbClr val="006600"/>
                </a:solidFill>
              </a:rPr>
              <a:t>verschlüsselt die Frage </a:t>
            </a:r>
            <a:r>
              <a:rPr lang="de-DE" sz="2000" dirty="0">
                <a:solidFill>
                  <a:srgbClr val="006600"/>
                </a:solidFill>
              </a:rPr>
              <a:t>nach </a:t>
            </a:r>
            <a:r>
              <a:rPr lang="de-DE" sz="2000" dirty="0" err="1">
                <a:solidFill>
                  <a:srgbClr val="006600"/>
                </a:solidFill>
              </a:rPr>
              <a:t>public</a:t>
            </a:r>
            <a:r>
              <a:rPr lang="de-DE" sz="2000" dirty="0">
                <a:solidFill>
                  <a:srgbClr val="006600"/>
                </a:solidFill>
              </a:rPr>
              <a:t> </a:t>
            </a:r>
            <a:r>
              <a:rPr lang="de-DE" sz="2000" dirty="0" err="1">
                <a:solidFill>
                  <a:srgbClr val="006600"/>
                </a:solidFill>
              </a:rPr>
              <a:t>key</a:t>
            </a:r>
            <a:r>
              <a:rPr lang="de-DE" sz="2000" dirty="0">
                <a:solidFill>
                  <a:srgbClr val="006600"/>
                </a:solidFill>
              </a:rPr>
              <a:t> </a:t>
            </a:r>
            <a:r>
              <a:rPr lang="de-DE" sz="2000" dirty="0" smtClean="0">
                <a:solidFill>
                  <a:srgbClr val="006600"/>
                </a:solidFill>
              </a:rPr>
              <a:t>Bob-AG zu</a:t>
            </a:r>
          </a:p>
        </p:txBody>
      </p:sp>
      <p:sp>
        <p:nvSpPr>
          <p:cNvPr id="7" name="Rechteck 6"/>
          <p:cNvSpPr/>
          <p:nvPr/>
        </p:nvSpPr>
        <p:spPr>
          <a:xfrm>
            <a:off x="5131783" y="2620277"/>
            <a:ext cx="3777289" cy="400110"/>
          </a:xfrm>
          <a:prstGeom prst="rect">
            <a:avLst/>
          </a:prstGeom>
        </p:spPr>
        <p:txBody>
          <a:bodyPr wrap="square">
            <a:spAutoFit/>
          </a:bodyPr>
          <a:lstStyle/>
          <a:p>
            <a:pPr algn="l"/>
            <a:r>
              <a:rPr lang="de-DE" sz="2000" dirty="0" smtClean="0">
                <a:solidFill>
                  <a:srgbClr val="006600"/>
                </a:solidFill>
              </a:rPr>
              <a:t>TC entschlüsselt zu</a:t>
            </a:r>
            <a:endParaRPr lang="de-DE" sz="2000" dirty="0">
              <a:solidFill>
                <a:srgbClr val="006600"/>
              </a:solidFill>
            </a:endParaRPr>
          </a:p>
        </p:txBody>
      </p:sp>
      <p:sp>
        <p:nvSpPr>
          <p:cNvPr id="20" name="Textfeld 2"/>
          <p:cNvSpPr txBox="1">
            <a:spLocks noChangeArrowheads="1"/>
          </p:cNvSpPr>
          <p:nvPr/>
        </p:nvSpPr>
        <p:spPr bwMode="auto">
          <a:xfrm>
            <a:off x="7400384" y="1741402"/>
            <a:ext cx="1656184" cy="396044"/>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Bob-AG BGF</a:t>
            </a:r>
            <a:endParaRPr lang="de-DE" sz="2000" dirty="0">
              <a:effectLst/>
              <a:latin typeface="Courier New" panose="02070309020205020404" pitchFamily="49" charset="0"/>
              <a:ea typeface="Times New Roman"/>
              <a:cs typeface="Courier New" panose="02070309020205020404" pitchFamily="49" charset="0"/>
            </a:endParaRPr>
          </a:p>
        </p:txBody>
      </p:sp>
      <p:sp>
        <p:nvSpPr>
          <p:cNvPr id="8" name="Rechteck 7"/>
          <p:cNvSpPr/>
          <p:nvPr/>
        </p:nvSpPr>
        <p:spPr>
          <a:xfrm>
            <a:off x="254831" y="3937620"/>
            <a:ext cx="3751312" cy="707886"/>
          </a:xfrm>
          <a:prstGeom prst="rect">
            <a:avLst/>
          </a:prstGeom>
        </p:spPr>
        <p:txBody>
          <a:bodyPr wrap="square">
            <a:spAutoFit/>
          </a:bodyPr>
          <a:lstStyle/>
          <a:p>
            <a:pPr algn="l"/>
            <a:r>
              <a:rPr lang="de-DE" sz="2000" dirty="0">
                <a:solidFill>
                  <a:srgbClr val="006600"/>
                </a:solidFill>
              </a:rPr>
              <a:t>❷ Alice </a:t>
            </a:r>
            <a:r>
              <a:rPr lang="de-DE" sz="2000" dirty="0" smtClean="0">
                <a:solidFill>
                  <a:srgbClr val="006600"/>
                </a:solidFill>
              </a:rPr>
              <a:t>prüft die Signatur und erhält              </a:t>
            </a:r>
            <a:endParaRPr lang="de-DE" sz="2000" dirty="0">
              <a:solidFill>
                <a:srgbClr val="006600"/>
              </a:solidFill>
            </a:endParaRPr>
          </a:p>
        </p:txBody>
      </p:sp>
      <p:sp>
        <p:nvSpPr>
          <p:cNvPr id="36" name="Rechteck 35"/>
          <p:cNvSpPr/>
          <p:nvPr/>
        </p:nvSpPr>
        <p:spPr>
          <a:xfrm>
            <a:off x="693158" y="2582818"/>
            <a:ext cx="1011815"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LXMCHM</a:t>
            </a:r>
            <a:endParaRPr lang="de-DE" dirty="0">
              <a:solidFill>
                <a:srgbClr val="002060"/>
              </a:solidFill>
            </a:endParaRPr>
          </a:p>
        </p:txBody>
      </p:sp>
      <p:pic>
        <p:nvPicPr>
          <p:cNvPr id="45" name="Grafik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05690" y="944417"/>
            <a:ext cx="707465" cy="792088"/>
          </a:xfrm>
          <a:prstGeom prst="rect">
            <a:avLst/>
          </a:prstGeom>
        </p:spPr>
      </p:pic>
      <p:sp>
        <p:nvSpPr>
          <p:cNvPr id="46" name="Textfeld 2"/>
          <p:cNvSpPr txBox="1">
            <a:spLocks noChangeArrowheads="1"/>
          </p:cNvSpPr>
          <p:nvPr/>
        </p:nvSpPr>
        <p:spPr bwMode="auto">
          <a:xfrm>
            <a:off x="4085423" y="1013419"/>
            <a:ext cx="1146988" cy="635803"/>
          </a:xfrm>
          <a:prstGeom prst="rect">
            <a:avLst/>
          </a:prstGeom>
          <a:solidFill>
            <a:srgbClr val="C00000"/>
          </a:solidFill>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CEF</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ZLB</a:t>
            </a:r>
            <a:endParaRPr lang="de-DE" sz="2000" dirty="0">
              <a:effectLst/>
              <a:latin typeface="Courier New" panose="02070309020205020404" pitchFamily="49" charset="0"/>
              <a:ea typeface="Times New Roman"/>
              <a:cs typeface="Courier New" panose="02070309020205020404" pitchFamily="49" charset="0"/>
            </a:endParaRPr>
          </a:p>
        </p:txBody>
      </p:sp>
      <p:cxnSp>
        <p:nvCxnSpPr>
          <p:cNvPr id="48" name="Gerade Verbindung mit Pfeil 47"/>
          <p:cNvCxnSpPr/>
          <p:nvPr/>
        </p:nvCxnSpPr>
        <p:spPr bwMode="auto">
          <a:xfrm>
            <a:off x="3552242" y="3813383"/>
            <a:ext cx="1497186" cy="0"/>
          </a:xfrm>
          <a:prstGeom prst="straightConnector1">
            <a:avLst/>
          </a:prstGeom>
          <a:ln>
            <a:solidFill>
              <a:srgbClr val="006600"/>
            </a:solidFill>
            <a:headEnd type="arrow"/>
            <a:tailEnd type="none"/>
          </a:ln>
          <a:extLst/>
        </p:spPr>
        <p:style>
          <a:lnRef idx="3">
            <a:schemeClr val="accent6"/>
          </a:lnRef>
          <a:fillRef idx="0">
            <a:schemeClr val="accent6"/>
          </a:fillRef>
          <a:effectRef idx="2">
            <a:schemeClr val="accent6"/>
          </a:effectRef>
          <a:fontRef idx="minor">
            <a:schemeClr val="tx1"/>
          </a:fontRef>
        </p:style>
      </p:cxnSp>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04031" y="1123400"/>
            <a:ext cx="796664" cy="1051644"/>
          </a:xfrm>
          <a:prstGeom prst="rect">
            <a:avLst/>
          </a:prstGeom>
        </p:spPr>
      </p:pic>
      <p:pic>
        <p:nvPicPr>
          <p:cNvPr id="27" name="Grafik 26" descr="C:\Users\T.Hempel\AppData\Local\Microsoft\Windows\Temporary Internet Files\Content.IE5\C9PXVU82\MC900290706[1].wmf"/>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16722" y="954260"/>
            <a:ext cx="1080553" cy="832660"/>
          </a:xfrm>
          <a:prstGeom prst="rect">
            <a:avLst/>
          </a:prstGeom>
          <a:noFill/>
          <a:ln>
            <a:noFill/>
          </a:ln>
        </p:spPr>
      </p:pic>
      <p:sp>
        <p:nvSpPr>
          <p:cNvPr id="28" name="Textfeld 2"/>
          <p:cNvSpPr txBox="1">
            <a:spLocks noChangeArrowheads="1"/>
          </p:cNvSpPr>
          <p:nvPr/>
        </p:nvSpPr>
        <p:spPr bwMode="auto">
          <a:xfrm>
            <a:off x="1933997" y="1406632"/>
            <a:ext cx="1316216" cy="317902"/>
          </a:xfrm>
          <a:prstGeom prst="rect">
            <a:avLst/>
          </a:prstGeom>
          <a:solidFill>
            <a:srgbClr val="FFFF00"/>
          </a:solidFill>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solidFill>
                  <a:srgbClr val="006600"/>
                </a:solidFill>
                <a:effectLst/>
                <a:latin typeface="Courier New" panose="02070309020205020404" pitchFamily="49" charset="0"/>
                <a:ea typeface="Times New Roman"/>
                <a:cs typeface="Courier New" panose="02070309020205020404" pitchFamily="49" charset="0"/>
              </a:rPr>
              <a:t>TC SLDWY</a:t>
            </a:r>
            <a:endParaRPr lang="de-DE" sz="2000" dirty="0">
              <a:solidFill>
                <a:srgbClr val="006600"/>
              </a:solidFill>
              <a:effectLst/>
              <a:latin typeface="Courier New" panose="02070309020205020404" pitchFamily="49" charset="0"/>
              <a:ea typeface="Times New Roman"/>
              <a:cs typeface="Courier New" panose="02070309020205020404" pitchFamily="49" charset="0"/>
            </a:endParaRPr>
          </a:p>
        </p:txBody>
      </p:sp>
      <p:sp>
        <p:nvSpPr>
          <p:cNvPr id="29" name="Textfeld 2"/>
          <p:cNvSpPr txBox="1">
            <a:spLocks noChangeArrowheads="1"/>
          </p:cNvSpPr>
          <p:nvPr/>
        </p:nvSpPr>
        <p:spPr bwMode="auto">
          <a:xfrm>
            <a:off x="7400384" y="2190031"/>
            <a:ext cx="1668258" cy="317901"/>
          </a:xfrm>
          <a:prstGeom prst="rect">
            <a:avLst/>
          </a:prstGeom>
          <a:solidFill>
            <a:srgbClr val="C00000"/>
          </a:solidFill>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effectLst/>
                <a:latin typeface="Courier New" panose="02070309020205020404" pitchFamily="49" charset="0"/>
                <a:ea typeface="Times New Roman"/>
                <a:cs typeface="Courier New" panose="02070309020205020404" pitchFamily="49" charset="0"/>
              </a:rPr>
              <a:t>Mr. X CEF</a:t>
            </a:r>
            <a:endParaRPr lang="de-DE" sz="2000" dirty="0">
              <a:effectLst/>
              <a:latin typeface="Courier New" panose="02070309020205020404" pitchFamily="49" charset="0"/>
              <a:ea typeface="Times New Roman"/>
              <a:cs typeface="Courier New" panose="02070309020205020404" pitchFamily="49" charset="0"/>
            </a:endParaRPr>
          </a:p>
        </p:txBody>
      </p:sp>
      <p:sp>
        <p:nvSpPr>
          <p:cNvPr id="30" name="Textfeld 2"/>
          <p:cNvSpPr txBox="1">
            <a:spLocks noChangeArrowheads="1"/>
          </p:cNvSpPr>
          <p:nvPr/>
        </p:nvSpPr>
        <p:spPr bwMode="auto">
          <a:xfrm>
            <a:off x="4119795" y="1687637"/>
            <a:ext cx="1316216" cy="317902"/>
          </a:xfrm>
          <a:prstGeom prst="rect">
            <a:avLst/>
          </a:prstGeom>
          <a:solidFill>
            <a:srgbClr val="FFFF00"/>
          </a:solidFill>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smtClean="0">
                <a:solidFill>
                  <a:srgbClr val="006600"/>
                </a:solidFill>
                <a:effectLst/>
                <a:latin typeface="Courier New" panose="02070309020205020404" pitchFamily="49" charset="0"/>
                <a:ea typeface="Times New Roman"/>
                <a:cs typeface="Courier New" panose="02070309020205020404" pitchFamily="49" charset="0"/>
              </a:rPr>
              <a:t>TC SLDWY</a:t>
            </a:r>
            <a:endParaRPr lang="de-DE" sz="2000" dirty="0">
              <a:solidFill>
                <a:srgbClr val="006600"/>
              </a:solidFill>
              <a:effectLst/>
              <a:latin typeface="Courier New" panose="02070309020205020404" pitchFamily="49" charset="0"/>
              <a:ea typeface="Times New Roman"/>
              <a:cs typeface="Courier New" panose="02070309020205020404" pitchFamily="49" charset="0"/>
            </a:endParaRPr>
          </a:p>
        </p:txBody>
      </p:sp>
      <p:sp>
        <p:nvSpPr>
          <p:cNvPr id="5" name="Rechteck 4"/>
          <p:cNvSpPr/>
          <p:nvPr/>
        </p:nvSpPr>
        <p:spPr>
          <a:xfrm>
            <a:off x="1704973" y="2530576"/>
            <a:ext cx="1603516" cy="400110"/>
          </a:xfrm>
          <a:prstGeom prst="rect">
            <a:avLst/>
          </a:prstGeom>
        </p:spPr>
        <p:txBody>
          <a:bodyPr wrap="none">
            <a:spAutoFit/>
          </a:bodyPr>
          <a:lstStyle/>
          <a:p>
            <a:pPr algn="l"/>
            <a:r>
              <a:rPr lang="de-DE" sz="2000" dirty="0">
                <a:solidFill>
                  <a:srgbClr val="006600"/>
                </a:solidFill>
              </a:rPr>
              <a:t>und fragt TC</a:t>
            </a:r>
          </a:p>
        </p:txBody>
      </p:sp>
      <p:sp>
        <p:nvSpPr>
          <p:cNvPr id="11" name="Rechteck 10"/>
          <p:cNvSpPr/>
          <p:nvPr/>
        </p:nvSpPr>
        <p:spPr>
          <a:xfrm>
            <a:off x="5184481" y="2971898"/>
            <a:ext cx="3671891" cy="646331"/>
          </a:xfrm>
          <a:prstGeom prst="rect">
            <a:avLst/>
          </a:prstGeom>
        </p:spPr>
        <p:txBody>
          <a:bodyPr wrap="square">
            <a:spAutoFit/>
          </a:bodyPr>
          <a:lstStyle/>
          <a:p>
            <a:pPr algn="l"/>
            <a:r>
              <a:rPr lang="de-DE" dirty="0" smtClean="0">
                <a:solidFill>
                  <a:srgbClr val="006600"/>
                </a:solidFill>
              </a:rPr>
              <a:t>und antwortet mit der signierten Information</a:t>
            </a:r>
            <a:endParaRPr lang="de-DE" dirty="0">
              <a:solidFill>
                <a:srgbClr val="006600"/>
              </a:solidFill>
            </a:endParaRPr>
          </a:p>
        </p:txBody>
      </p:sp>
      <p:sp>
        <p:nvSpPr>
          <p:cNvPr id="34" name="Rechteck 33"/>
          <p:cNvSpPr/>
          <p:nvPr/>
        </p:nvSpPr>
        <p:spPr>
          <a:xfrm>
            <a:off x="7486802" y="2651055"/>
            <a:ext cx="1011815"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BOB-AG</a:t>
            </a:r>
            <a:endParaRPr lang="de-DE" dirty="0">
              <a:solidFill>
                <a:srgbClr val="002060"/>
              </a:solidFill>
            </a:endParaRPr>
          </a:p>
        </p:txBody>
      </p:sp>
      <p:sp>
        <p:nvSpPr>
          <p:cNvPr id="35" name="Rechteck 34"/>
          <p:cNvSpPr/>
          <p:nvPr/>
        </p:nvSpPr>
        <p:spPr>
          <a:xfrm>
            <a:off x="5232411" y="3612792"/>
            <a:ext cx="3079689"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BOB-AG.BGF JMGKKFCGEH</a:t>
            </a:r>
            <a:endParaRPr lang="de-DE" dirty="0">
              <a:solidFill>
                <a:srgbClr val="002060"/>
              </a:solidFill>
            </a:endParaRPr>
          </a:p>
        </p:txBody>
      </p:sp>
      <p:sp>
        <p:nvSpPr>
          <p:cNvPr id="37" name="Rechteck 36"/>
          <p:cNvSpPr/>
          <p:nvPr/>
        </p:nvSpPr>
        <p:spPr>
          <a:xfrm>
            <a:off x="583886" y="4661617"/>
            <a:ext cx="3079689" cy="369332"/>
          </a:xfrm>
          <a:prstGeom prst="rect">
            <a:avLst/>
          </a:prstGeom>
        </p:spPr>
        <p:txBody>
          <a:bodyPr wrap="none">
            <a:spAutoFit/>
          </a:bodyPr>
          <a:lstStyle/>
          <a:p>
            <a:r>
              <a:rPr lang="de-DE" b="1" dirty="0" smtClean="0">
                <a:solidFill>
                  <a:srgbClr val="002060"/>
                </a:solidFill>
                <a:latin typeface="Courier New" panose="02070309020205020404" pitchFamily="49" charset="0"/>
                <a:cs typeface="Courier New" panose="02070309020205020404" pitchFamily="49" charset="0"/>
              </a:rPr>
              <a:t>BOB-AG.BGF </a:t>
            </a:r>
            <a:r>
              <a:rPr lang="de-DE" b="1" dirty="0" err="1" smtClean="0">
                <a:solidFill>
                  <a:srgbClr val="002060"/>
                </a:solidFill>
                <a:latin typeface="Courier New" panose="02070309020205020404" pitchFamily="49" charset="0"/>
                <a:cs typeface="Courier New" panose="02070309020205020404" pitchFamily="49" charset="0"/>
              </a:rPr>
              <a:t>BOB-AG.BGF</a:t>
            </a:r>
            <a:endParaRPr lang="de-DE" dirty="0">
              <a:solidFill>
                <a:srgbClr val="002060"/>
              </a:solidFill>
            </a:endParaRPr>
          </a:p>
        </p:txBody>
      </p:sp>
      <p:sp>
        <p:nvSpPr>
          <p:cNvPr id="6" name="Fußzeilenplatzhalter 5"/>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1377471213"/>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36" grpId="0"/>
      <p:bldP spid="5" grpId="0"/>
      <p:bldP spid="11" grpId="0"/>
      <p:bldP spid="34" grpId="0"/>
      <p:bldP spid="35" grpId="0"/>
      <p:bldP spid="3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Zertifikat</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35</a:t>
            </a:fld>
            <a:endParaRPr lang="de-DE" altLang="en-US" dirty="0">
              <a:solidFill>
                <a:srgbClr val="FFFFCC"/>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330" y="912207"/>
            <a:ext cx="3692633" cy="4591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3559" y="912207"/>
            <a:ext cx="3688033" cy="45858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131663083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Ausblick</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36</a:t>
            </a:fld>
            <a:endParaRPr lang="de-DE" altLang="en-US" dirty="0">
              <a:solidFill>
                <a:srgbClr val="FFFFCC"/>
              </a:solidFill>
            </a:endParaRPr>
          </a:p>
        </p:txBody>
      </p:sp>
      <p:sp>
        <p:nvSpPr>
          <p:cNvPr id="5" name="Text Box 4"/>
          <p:cNvSpPr txBox="1">
            <a:spLocks noChangeArrowheads="1"/>
          </p:cNvSpPr>
          <p:nvPr/>
        </p:nvSpPr>
        <p:spPr bwMode="auto">
          <a:xfrm>
            <a:off x="-1" y="4197350"/>
            <a:ext cx="8964613" cy="384175"/>
          </a:xfrm>
          <a:prstGeom prst="rect">
            <a:avLst/>
          </a:prstGeom>
          <a:noFill/>
          <a:ln w="12700" cap="sq">
            <a:noFill/>
            <a:miter lim="800000"/>
            <a:headEnd type="none" w="sm" len="sm"/>
            <a:tailEnd type="none" w="sm" len="sm"/>
          </a:ln>
          <a:effectLst/>
        </p:spPr>
        <p:txBody>
          <a:bodyPr>
            <a:spAutoFit/>
          </a:bodyPr>
          <a:lstStyle/>
          <a:p>
            <a:pPr marL="265113" indent="-265113" algn="l">
              <a:lnSpc>
                <a:spcPct val="80000"/>
              </a:lnSpc>
              <a:spcBef>
                <a:spcPct val="50000"/>
              </a:spcBef>
              <a:defRPr/>
            </a:pPr>
            <a:endParaRPr lang="de-DE" sz="2400" b="1">
              <a:solidFill>
                <a:srgbClr val="FF0000"/>
              </a:solidFill>
              <a:effectLst>
                <a:outerShdw blurRad="38100" dist="38100" dir="2700000" algn="tl">
                  <a:srgbClr val="000000"/>
                </a:outerShdw>
              </a:effectLst>
            </a:endParaRPr>
          </a:p>
        </p:txBody>
      </p:sp>
      <p:sp>
        <p:nvSpPr>
          <p:cNvPr id="7" name="Textfeld 6"/>
          <p:cNvSpPr txBox="1"/>
          <p:nvPr/>
        </p:nvSpPr>
        <p:spPr>
          <a:xfrm>
            <a:off x="2137190" y="2300414"/>
            <a:ext cx="742511" cy="400110"/>
          </a:xfrm>
          <a:prstGeom prst="rect">
            <a:avLst/>
          </a:prstGeom>
          <a:noFill/>
        </p:spPr>
        <p:txBody>
          <a:bodyPr wrap="none" rtlCol="0">
            <a:spAutoFit/>
          </a:bodyPr>
          <a:lstStyle/>
          <a:p>
            <a:r>
              <a:rPr lang="de-DE" sz="2000" dirty="0">
                <a:solidFill>
                  <a:srgbClr val="006600"/>
                </a:solidFill>
              </a:rPr>
              <a:t>Alice</a:t>
            </a:r>
            <a:endParaRPr lang="de-DE" sz="2000" dirty="0"/>
          </a:p>
        </p:txBody>
      </p:sp>
      <p:sp>
        <p:nvSpPr>
          <p:cNvPr id="8" name="Rechteck 7"/>
          <p:cNvSpPr/>
          <p:nvPr/>
        </p:nvSpPr>
        <p:spPr>
          <a:xfrm>
            <a:off x="6098913" y="2255720"/>
            <a:ext cx="1096775" cy="400110"/>
          </a:xfrm>
          <a:prstGeom prst="rect">
            <a:avLst/>
          </a:prstGeom>
        </p:spPr>
        <p:txBody>
          <a:bodyPr wrap="none">
            <a:spAutoFit/>
          </a:bodyPr>
          <a:lstStyle/>
          <a:p>
            <a:pPr>
              <a:spcAft>
                <a:spcPts val="0"/>
              </a:spcAft>
            </a:pPr>
            <a:r>
              <a:rPr lang="de-DE" sz="2000" dirty="0" smtClean="0">
                <a:solidFill>
                  <a:srgbClr val="006600"/>
                </a:solidFill>
              </a:rPr>
              <a:t>Bob-AG</a:t>
            </a:r>
            <a:endParaRPr lang="de-DE" sz="2000" dirty="0">
              <a:solidFill>
                <a:srgbClr val="006600"/>
              </a:solidFill>
            </a:endParaRPr>
          </a:p>
        </p:txBody>
      </p:sp>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9644" y="1886487"/>
            <a:ext cx="814037" cy="814037"/>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34283" y="1785203"/>
            <a:ext cx="870627" cy="870627"/>
          </a:xfrm>
          <a:prstGeom prst="rect">
            <a:avLst/>
          </a:prstGeom>
        </p:spPr>
      </p:pic>
      <p:sp>
        <p:nvSpPr>
          <p:cNvPr id="11" name="Textfeld 2"/>
          <p:cNvSpPr txBox="1">
            <a:spLocks noChangeArrowheads="1"/>
          </p:cNvSpPr>
          <p:nvPr/>
        </p:nvSpPr>
        <p:spPr bwMode="auto">
          <a:xfrm>
            <a:off x="7282392" y="1941884"/>
            <a:ext cx="1146988" cy="635803"/>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FDB</a:t>
            </a:r>
            <a:endParaRPr lang="de-DE" sz="2000" dirty="0">
              <a:effectLst/>
              <a:latin typeface="Courier New" panose="02070309020205020404" pitchFamily="49" charset="0"/>
              <a:ea typeface="Times New Roman"/>
              <a:cs typeface="Courier New" panose="02070309020205020404" pitchFamily="49" charset="0"/>
            </a:endParaRPr>
          </a:p>
        </p:txBody>
      </p:sp>
      <p:sp>
        <p:nvSpPr>
          <p:cNvPr id="12" name="Textfeld 11"/>
          <p:cNvSpPr txBox="1"/>
          <p:nvPr/>
        </p:nvSpPr>
        <p:spPr>
          <a:xfrm>
            <a:off x="2207178" y="4181415"/>
            <a:ext cx="742511" cy="400110"/>
          </a:xfrm>
          <a:prstGeom prst="rect">
            <a:avLst/>
          </a:prstGeom>
          <a:noFill/>
        </p:spPr>
        <p:txBody>
          <a:bodyPr wrap="none" rtlCol="0">
            <a:spAutoFit/>
          </a:bodyPr>
          <a:lstStyle/>
          <a:p>
            <a:r>
              <a:rPr lang="de-DE" sz="2000" dirty="0">
                <a:solidFill>
                  <a:srgbClr val="006600"/>
                </a:solidFill>
              </a:rPr>
              <a:t>Alice</a:t>
            </a:r>
            <a:endParaRPr lang="de-DE" sz="2000" dirty="0"/>
          </a:p>
        </p:txBody>
      </p:sp>
      <p:sp>
        <p:nvSpPr>
          <p:cNvPr id="13" name="Rechteck 12"/>
          <p:cNvSpPr/>
          <p:nvPr/>
        </p:nvSpPr>
        <p:spPr>
          <a:xfrm>
            <a:off x="6168901" y="4136721"/>
            <a:ext cx="1096775" cy="400110"/>
          </a:xfrm>
          <a:prstGeom prst="rect">
            <a:avLst/>
          </a:prstGeom>
        </p:spPr>
        <p:txBody>
          <a:bodyPr wrap="none">
            <a:spAutoFit/>
          </a:bodyPr>
          <a:lstStyle/>
          <a:p>
            <a:pPr>
              <a:spcAft>
                <a:spcPts val="0"/>
              </a:spcAft>
            </a:pPr>
            <a:r>
              <a:rPr lang="de-DE" sz="2000" dirty="0" smtClean="0">
                <a:solidFill>
                  <a:srgbClr val="006600"/>
                </a:solidFill>
              </a:rPr>
              <a:t>Bob-AG</a:t>
            </a:r>
            <a:endParaRPr lang="de-DE" sz="2000" dirty="0">
              <a:solidFill>
                <a:srgbClr val="006600"/>
              </a:solidFill>
            </a:endParaRPr>
          </a:p>
        </p:txBody>
      </p:sp>
      <p:pic>
        <p:nvPicPr>
          <p:cNvPr id="14" name="Grafi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9632" y="3767488"/>
            <a:ext cx="814037" cy="814037"/>
          </a:xfrm>
          <a:prstGeom prst="rect">
            <a:avLst/>
          </a:prstGeom>
        </p:spPr>
      </p:pic>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04271" y="3666204"/>
            <a:ext cx="870627" cy="870627"/>
          </a:xfrm>
          <a:prstGeom prst="rect">
            <a:avLst/>
          </a:prstGeom>
        </p:spPr>
      </p:pic>
      <p:sp>
        <p:nvSpPr>
          <p:cNvPr id="16" name="Textfeld 2"/>
          <p:cNvSpPr txBox="1">
            <a:spLocks noChangeArrowheads="1"/>
          </p:cNvSpPr>
          <p:nvPr/>
        </p:nvSpPr>
        <p:spPr bwMode="auto">
          <a:xfrm>
            <a:off x="7352380" y="3822885"/>
            <a:ext cx="1146988" cy="635803"/>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BGF</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FDB</a:t>
            </a:r>
            <a:endParaRPr lang="de-DE" sz="2000" dirty="0">
              <a:effectLst/>
              <a:latin typeface="Courier New" panose="02070309020205020404" pitchFamily="49" charset="0"/>
              <a:ea typeface="Times New Roman"/>
              <a:cs typeface="Courier New" panose="02070309020205020404" pitchFamily="49" charset="0"/>
            </a:endParaRPr>
          </a:p>
        </p:txBody>
      </p:sp>
      <p:sp>
        <p:nvSpPr>
          <p:cNvPr id="17" name="Textfeld 2"/>
          <p:cNvSpPr txBox="1">
            <a:spLocks noChangeArrowheads="1"/>
          </p:cNvSpPr>
          <p:nvPr/>
        </p:nvSpPr>
        <p:spPr bwMode="auto">
          <a:xfrm>
            <a:off x="2949689" y="3901028"/>
            <a:ext cx="1146988" cy="635803"/>
          </a:xfrm>
          <a:prstGeom prst="rect">
            <a:avLst/>
          </a:prstGeom>
          <a:solidFill>
            <a:srgbClr val="FFC000"/>
          </a:solidFill>
          <a:ln>
            <a:headEnd/>
            <a:tailEnd/>
          </a:ln>
        </p:spPr>
        <p:style>
          <a:lnRef idx="2">
            <a:schemeClr val="accent5">
              <a:shade val="50000"/>
            </a:schemeClr>
          </a:lnRef>
          <a:fillRef idx="1001">
            <a:schemeClr val="dk2"/>
          </a:fillRef>
          <a:effectRef idx="0">
            <a:schemeClr val="accent5"/>
          </a:effectRef>
          <a:fontRef idx="minor">
            <a:schemeClr val="lt1"/>
          </a:fontRef>
        </p:style>
        <p:txBody>
          <a:bodyPr rot="0" vert="horz" wrap="square" lIns="36000" tIns="36000" rIns="36000" bIns="36000" anchor="ctr" anchorCtr="0">
            <a:noAutofit/>
          </a:bodyPr>
          <a:lstStyle/>
          <a:p>
            <a:pPr algn="l">
              <a:spcAft>
                <a:spcPts val="0"/>
              </a:spcAft>
              <a:tabLst>
                <a:tab pos="741680" algn="l"/>
              </a:tabLs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IKU</a:t>
            </a:r>
            <a:endParaRPr lang="de-DE" sz="2000" dirty="0">
              <a:effectLst/>
              <a:latin typeface="Courier New" panose="02070309020205020404" pitchFamily="49" charset="0"/>
              <a:ea typeface="Times New Roman"/>
              <a:cs typeface="Courier New" panose="02070309020205020404" pitchFamily="49" charset="0"/>
            </a:endParaRPr>
          </a:p>
          <a:p>
            <a:pPr algn="l">
              <a:spcAft>
                <a:spcPts val="0"/>
              </a:spcAft>
            </a:pPr>
            <a:r>
              <a:rPr lang="de-DE" sz="2000" b="1" dirty="0">
                <a:effectLst/>
                <a:latin typeface="Courier New" panose="02070309020205020404" pitchFamily="49" charset="0"/>
                <a:ea typeface="Times New Roman"/>
                <a:cs typeface="Courier New" panose="02070309020205020404" pitchFamily="49" charset="0"/>
              </a:rPr>
              <a:t>-: </a:t>
            </a:r>
            <a:r>
              <a:rPr lang="de-DE" sz="2000" b="1" dirty="0" smtClean="0">
                <a:effectLst/>
                <a:latin typeface="Courier New" panose="02070309020205020404" pitchFamily="49" charset="0"/>
                <a:ea typeface="Times New Roman"/>
                <a:cs typeface="Courier New" panose="02070309020205020404" pitchFamily="49" charset="0"/>
              </a:rPr>
              <a:t>JUK</a:t>
            </a:r>
            <a:endParaRPr lang="de-DE" sz="2000" dirty="0">
              <a:effectLst/>
              <a:latin typeface="Courier New" panose="02070309020205020404" pitchFamily="49" charset="0"/>
              <a:ea typeface="Times New Roman"/>
              <a:cs typeface="Courier New" panose="02070309020205020404" pitchFamily="49" charset="0"/>
            </a:endParaRPr>
          </a:p>
        </p:txBody>
      </p:sp>
      <p:sp>
        <p:nvSpPr>
          <p:cNvPr id="18" name="Fußzeilenplatzhalter 17"/>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cxnSp>
        <p:nvCxnSpPr>
          <p:cNvPr id="6" name="Gerade Verbindung 5"/>
          <p:cNvCxnSpPr/>
          <p:nvPr/>
        </p:nvCxnSpPr>
        <p:spPr bwMode="auto">
          <a:xfrm flipV="1">
            <a:off x="179512" y="2893504"/>
            <a:ext cx="8712968" cy="36004"/>
          </a:xfrm>
          <a:prstGeom prst="line">
            <a:avLst/>
          </a:prstGeom>
          <a:ln/>
          <a:extLst/>
        </p:spPr>
        <p:style>
          <a:lnRef idx="3">
            <a:schemeClr val="accent1"/>
          </a:lnRef>
          <a:fillRef idx="0">
            <a:schemeClr val="accent1"/>
          </a:fillRef>
          <a:effectRef idx="2">
            <a:schemeClr val="accent1"/>
          </a:effectRef>
          <a:fontRef idx="minor">
            <a:schemeClr val="tx1"/>
          </a:fontRef>
        </p:style>
      </p:cxnSp>
      <p:sp>
        <p:nvSpPr>
          <p:cNvPr id="21" name="Textfeld 20"/>
          <p:cNvSpPr txBox="1"/>
          <p:nvPr/>
        </p:nvSpPr>
        <p:spPr>
          <a:xfrm>
            <a:off x="179512" y="1111548"/>
            <a:ext cx="877163" cy="369332"/>
          </a:xfrm>
          <a:prstGeom prst="rect">
            <a:avLst/>
          </a:prstGeom>
          <a:noFill/>
        </p:spPr>
        <p:txBody>
          <a:bodyPr wrap="none" rtlCol="0">
            <a:spAutoFit/>
          </a:bodyPr>
          <a:lstStyle/>
          <a:p>
            <a:pPr algn="l"/>
            <a:r>
              <a:rPr lang="de-DE" dirty="0" smtClean="0">
                <a:solidFill>
                  <a:srgbClr val="006600"/>
                </a:solidFill>
              </a:rPr>
              <a:t>geklärt</a:t>
            </a:r>
            <a:endParaRPr lang="de-DE" dirty="0">
              <a:solidFill>
                <a:srgbClr val="006600"/>
              </a:solidFill>
            </a:endParaRPr>
          </a:p>
        </p:txBody>
      </p:sp>
      <p:sp>
        <p:nvSpPr>
          <p:cNvPr id="22" name="Textfeld 21"/>
          <p:cNvSpPr txBox="1"/>
          <p:nvPr/>
        </p:nvSpPr>
        <p:spPr>
          <a:xfrm>
            <a:off x="179512" y="3073524"/>
            <a:ext cx="2390398" cy="369332"/>
          </a:xfrm>
          <a:prstGeom prst="rect">
            <a:avLst/>
          </a:prstGeom>
          <a:noFill/>
        </p:spPr>
        <p:txBody>
          <a:bodyPr wrap="none" rtlCol="0">
            <a:spAutoFit/>
          </a:bodyPr>
          <a:lstStyle/>
          <a:p>
            <a:pPr algn="l"/>
            <a:r>
              <a:rPr lang="de-DE" dirty="0" smtClean="0">
                <a:solidFill>
                  <a:srgbClr val="006600"/>
                </a:solidFill>
              </a:rPr>
              <a:t>hier nicht besprochen</a:t>
            </a:r>
            <a:endParaRPr lang="de-DE" dirty="0">
              <a:solidFill>
                <a:srgbClr val="006600"/>
              </a:solidFill>
            </a:endParaRPr>
          </a:p>
        </p:txBody>
      </p:sp>
    </p:spTree>
    <p:extLst>
      <p:ext uri="{BB962C8B-B14F-4D97-AF65-F5344CB8AC3E}">
        <p14:creationId xmlns:p14="http://schemas.microsoft.com/office/powerpoint/2010/main" val="3380343072"/>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E-Mail-Verschlüsselung</a:t>
            </a:r>
            <a:endParaRPr lang="de-DE" dirty="0"/>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37</a:t>
            </a:fld>
            <a:endParaRPr lang="de-DE" altLang="en-US" dirty="0">
              <a:solidFill>
                <a:srgbClr val="FFFFCC"/>
              </a:solidFill>
            </a:endParaRPr>
          </a:p>
        </p:txBody>
      </p:sp>
      <p:sp>
        <p:nvSpPr>
          <p:cNvPr id="5" name="Text Box 4"/>
          <p:cNvSpPr txBox="1">
            <a:spLocks noChangeArrowheads="1"/>
          </p:cNvSpPr>
          <p:nvPr/>
        </p:nvSpPr>
        <p:spPr bwMode="auto">
          <a:xfrm>
            <a:off x="-1" y="4197350"/>
            <a:ext cx="8964613" cy="384175"/>
          </a:xfrm>
          <a:prstGeom prst="rect">
            <a:avLst/>
          </a:prstGeom>
          <a:noFill/>
          <a:ln w="12700" cap="sq">
            <a:noFill/>
            <a:miter lim="800000"/>
            <a:headEnd type="none" w="sm" len="sm"/>
            <a:tailEnd type="none" w="sm" len="sm"/>
          </a:ln>
          <a:effectLst/>
        </p:spPr>
        <p:txBody>
          <a:bodyPr>
            <a:spAutoFit/>
          </a:bodyPr>
          <a:lstStyle/>
          <a:p>
            <a:pPr marL="265113" indent="-265113" algn="l">
              <a:lnSpc>
                <a:spcPct val="80000"/>
              </a:lnSpc>
              <a:spcBef>
                <a:spcPct val="50000"/>
              </a:spcBef>
              <a:defRPr/>
            </a:pPr>
            <a:endParaRPr lang="de-DE" sz="2400" b="1">
              <a:solidFill>
                <a:srgbClr val="FF0000"/>
              </a:solidFill>
              <a:effectLst>
                <a:outerShdw blurRad="38100" dist="38100" dir="2700000" algn="tl">
                  <a:srgbClr val="000000"/>
                </a:outerShdw>
              </a:effectLst>
            </a:endParaRPr>
          </a:p>
        </p:txBody>
      </p:sp>
      <p:sp>
        <p:nvSpPr>
          <p:cNvPr id="2" name="Fußzeilenplatzhalter 1"/>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7300" y="1224880"/>
            <a:ext cx="6629400" cy="415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217834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E-Mail-Verschlüsselung</a:t>
            </a:r>
          </a:p>
        </p:txBody>
      </p:sp>
      <p:sp>
        <p:nvSpPr>
          <p:cNvPr id="3" name="Foliennummernplatzhalter 2"/>
          <p:cNvSpPr>
            <a:spLocks noGrp="1"/>
          </p:cNvSpPr>
          <p:nvPr>
            <p:ph type="sldNum" sz="quarter" idx="12"/>
          </p:nvPr>
        </p:nvSpPr>
        <p:spPr/>
        <p:txBody>
          <a:bodyPr/>
          <a:lstStyle/>
          <a:p>
            <a:fld id="{4465B080-1BFC-46A8-8B92-B47A4A8BD88E}" type="slidenum">
              <a:rPr lang="de-DE" altLang="en-US" smtClean="0">
                <a:solidFill>
                  <a:srgbClr val="FFFFCC"/>
                </a:solidFill>
              </a:rPr>
              <a:pPr/>
              <a:t>38</a:t>
            </a:fld>
            <a:endParaRPr lang="de-DE" altLang="en-US" dirty="0">
              <a:solidFill>
                <a:srgbClr val="FFFFCC"/>
              </a:solidFill>
            </a:endParaRPr>
          </a:p>
        </p:txBody>
      </p:sp>
      <p:sp>
        <p:nvSpPr>
          <p:cNvPr id="5" name="Text Box 4"/>
          <p:cNvSpPr txBox="1">
            <a:spLocks noChangeArrowheads="1"/>
          </p:cNvSpPr>
          <p:nvPr/>
        </p:nvSpPr>
        <p:spPr bwMode="auto">
          <a:xfrm>
            <a:off x="-1" y="4197350"/>
            <a:ext cx="8964613" cy="384175"/>
          </a:xfrm>
          <a:prstGeom prst="rect">
            <a:avLst/>
          </a:prstGeom>
          <a:noFill/>
          <a:ln w="12700" cap="sq">
            <a:noFill/>
            <a:miter lim="800000"/>
            <a:headEnd type="none" w="sm" len="sm"/>
            <a:tailEnd type="none" w="sm" len="sm"/>
          </a:ln>
          <a:effectLst/>
        </p:spPr>
        <p:txBody>
          <a:bodyPr>
            <a:spAutoFit/>
          </a:bodyPr>
          <a:lstStyle/>
          <a:p>
            <a:pPr marL="265113" indent="-265113" algn="l">
              <a:lnSpc>
                <a:spcPct val="80000"/>
              </a:lnSpc>
              <a:spcBef>
                <a:spcPct val="50000"/>
              </a:spcBef>
              <a:defRPr/>
            </a:pPr>
            <a:endParaRPr lang="de-DE" sz="2400" b="1">
              <a:solidFill>
                <a:srgbClr val="FF0000"/>
              </a:solidFill>
              <a:effectLst>
                <a:outerShdw blurRad="38100" dist="38100" dir="2700000" algn="tl">
                  <a:srgbClr val="000000"/>
                </a:outerShdw>
              </a:effectLst>
            </a:endParaRP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9005" y="1017145"/>
            <a:ext cx="5913316" cy="4480897"/>
          </a:xfrm>
          <a:prstGeom prst="rect">
            <a:avLst/>
          </a:prstGeom>
        </p:spPr>
      </p:pic>
      <p:sp>
        <p:nvSpPr>
          <p:cNvPr id="6" name="Fußzeilenplatzhalter 5"/>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1782497140"/>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Ausgangssituation</a:t>
            </a:r>
            <a:endParaRPr lang="de-DE" dirty="0"/>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4</a:t>
            </a:fld>
            <a:endParaRPr lang="de-DE" altLang="en-US" dirty="0"/>
          </a:p>
        </p:txBody>
      </p:sp>
      <p:sp>
        <p:nvSpPr>
          <p:cNvPr id="6" name="Textfeld 5"/>
          <p:cNvSpPr txBox="1"/>
          <p:nvPr/>
        </p:nvSpPr>
        <p:spPr>
          <a:xfrm>
            <a:off x="611833" y="3035811"/>
            <a:ext cx="1440160" cy="461665"/>
          </a:xfrm>
          <a:prstGeom prst="rect">
            <a:avLst/>
          </a:prstGeom>
          <a:noFill/>
        </p:spPr>
        <p:txBody>
          <a:bodyPr wrap="square" rtlCol="0">
            <a:spAutoFit/>
          </a:bodyPr>
          <a:lstStyle/>
          <a:p>
            <a:r>
              <a:rPr lang="de-DE" sz="2400" dirty="0" smtClean="0">
                <a:solidFill>
                  <a:srgbClr val="006600"/>
                </a:solidFill>
              </a:rPr>
              <a:t>Alice</a:t>
            </a:r>
            <a:endParaRPr lang="de-DE" sz="2400" dirty="0">
              <a:solidFill>
                <a:srgbClr val="006600"/>
              </a:solidFill>
            </a:endParaRPr>
          </a:p>
        </p:txBody>
      </p:sp>
      <p:sp>
        <p:nvSpPr>
          <p:cNvPr id="7" name="Textfeld 6"/>
          <p:cNvSpPr txBox="1"/>
          <p:nvPr/>
        </p:nvSpPr>
        <p:spPr>
          <a:xfrm>
            <a:off x="7079085" y="3027055"/>
            <a:ext cx="1492596" cy="461665"/>
          </a:xfrm>
          <a:prstGeom prst="rect">
            <a:avLst/>
          </a:prstGeom>
          <a:noFill/>
        </p:spPr>
        <p:txBody>
          <a:bodyPr wrap="square" rtlCol="0">
            <a:spAutoFit/>
          </a:bodyPr>
          <a:lstStyle/>
          <a:p>
            <a:r>
              <a:rPr lang="de-DE" sz="2400" dirty="0" smtClean="0">
                <a:solidFill>
                  <a:srgbClr val="006600"/>
                </a:solidFill>
              </a:rPr>
              <a:t>Bob</a:t>
            </a:r>
            <a:endParaRPr lang="de-DE" sz="2400" dirty="0">
              <a:solidFill>
                <a:srgbClr val="006600"/>
              </a:solidFill>
            </a:endParaRPr>
          </a:p>
        </p:txBody>
      </p:sp>
      <p:sp>
        <p:nvSpPr>
          <p:cNvPr id="8" name="Pfeil nach rechts 7"/>
          <p:cNvSpPr/>
          <p:nvPr/>
        </p:nvSpPr>
        <p:spPr bwMode="auto">
          <a:xfrm>
            <a:off x="2411760" y="2246572"/>
            <a:ext cx="4320828" cy="720081"/>
          </a:xfrm>
          <a:prstGeom prst="rightArrow">
            <a:avLst/>
          </a:prstGeom>
          <a:ln/>
          <a:ex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2674" y="1448577"/>
            <a:ext cx="1578478" cy="1578478"/>
          </a:xfrm>
          <a:prstGeom prst="rect">
            <a:avLst/>
          </a:prstGeom>
        </p:spPr>
      </p:pic>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01998" y="1345332"/>
            <a:ext cx="1620180" cy="1620180"/>
          </a:xfrm>
          <a:prstGeom prst="rect">
            <a:avLst/>
          </a:prstGeom>
        </p:spPr>
      </p:pic>
      <p:sp>
        <p:nvSpPr>
          <p:cNvPr id="2" name="Rechteck 1"/>
          <p:cNvSpPr/>
          <p:nvPr/>
        </p:nvSpPr>
        <p:spPr>
          <a:xfrm>
            <a:off x="2325628" y="2942064"/>
            <a:ext cx="4572000" cy="2062103"/>
          </a:xfrm>
          <a:prstGeom prst="rect">
            <a:avLst/>
          </a:prstGeom>
        </p:spPr>
        <p:txBody>
          <a:bodyPr>
            <a:spAutoFit/>
          </a:bodyPr>
          <a:lstStyle/>
          <a:p>
            <a:pPr algn="l"/>
            <a:r>
              <a:rPr lang="de-DE" sz="3200" dirty="0">
                <a:solidFill>
                  <a:srgbClr val="002060"/>
                </a:solidFill>
                <a:latin typeface="Galeforce BTN" panose="030105040402010D0105" pitchFamily="66" charset="0"/>
              </a:rPr>
              <a:t>Hallo Bob!</a:t>
            </a:r>
          </a:p>
          <a:p>
            <a:pPr algn="l"/>
            <a:r>
              <a:rPr lang="de-DE" sz="3200" dirty="0">
                <a:solidFill>
                  <a:srgbClr val="002060"/>
                </a:solidFill>
                <a:latin typeface="Galeforce BTN" panose="030105040402010D0105" pitchFamily="66" charset="0"/>
              </a:rPr>
              <a:t>Dein Kennwort lautet Hns1m2Glck. </a:t>
            </a:r>
          </a:p>
          <a:p>
            <a:pPr algn="r"/>
            <a:r>
              <a:rPr lang="de-DE" sz="3200" dirty="0">
                <a:solidFill>
                  <a:srgbClr val="002060"/>
                </a:solidFill>
                <a:latin typeface="Galeforce BTN" panose="030105040402010D0105" pitchFamily="66" charset="0"/>
              </a:rPr>
              <a:t>Deine Alice!</a:t>
            </a:r>
          </a:p>
        </p:txBody>
      </p:sp>
      <p:sp>
        <p:nvSpPr>
          <p:cNvPr id="3" name="Fußzeilenplatzhalter 2"/>
          <p:cNvSpPr>
            <a:spLocks noGrp="1"/>
          </p:cNvSpPr>
          <p:nvPr>
            <p:ph type="ftr" sz="quarter" idx="11"/>
          </p:nvPr>
        </p:nvSpPr>
        <p:spPr/>
        <p:txBody>
          <a:bodyPr/>
          <a:lstStyle/>
          <a:p>
            <a:r>
              <a:rPr lang="de-DE" altLang="en-US" smtClean="0">
                <a:solidFill>
                  <a:srgbClr val="FFFFCC"/>
                </a:solidFill>
              </a:rPr>
              <a:t>CC BY-SA 3.0 DE T. Hempel</a:t>
            </a:r>
            <a:endParaRPr lang="de-DE" altLang="en-US">
              <a:solidFill>
                <a:srgbClr val="FFFFCC"/>
              </a:solidFill>
            </a:endParaRPr>
          </a:p>
        </p:txBody>
      </p:sp>
    </p:spTree>
    <p:extLst>
      <p:ext uri="{BB962C8B-B14F-4D97-AF65-F5344CB8AC3E}">
        <p14:creationId xmlns:p14="http://schemas.microsoft.com/office/powerpoint/2010/main" val="1168048893"/>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356" y="337220"/>
            <a:ext cx="8809287" cy="5040560"/>
          </a:xfrm>
          <a:prstGeom prst="rect">
            <a:avLst/>
          </a:prstGeom>
        </p:spPr>
      </p:pic>
      <p:sp>
        <p:nvSpPr>
          <p:cNvPr id="8" name="Textfeld 7"/>
          <p:cNvSpPr txBox="1"/>
          <p:nvPr/>
        </p:nvSpPr>
        <p:spPr>
          <a:xfrm>
            <a:off x="4442840" y="3582804"/>
            <a:ext cx="4377632" cy="1938992"/>
          </a:xfrm>
          <a:prstGeom prst="rect">
            <a:avLst/>
          </a:prstGeom>
          <a:noFill/>
        </p:spPr>
        <p:txBody>
          <a:bodyPr wrap="square" rtlCol="0">
            <a:spAutoFit/>
          </a:bodyPr>
          <a:lstStyle/>
          <a:p>
            <a:pPr algn="l"/>
            <a:r>
              <a:rPr lang="de-DE" sz="3000" dirty="0" smtClean="0">
                <a:solidFill>
                  <a:srgbClr val="002060"/>
                </a:solidFill>
                <a:latin typeface="Galeforce BTN" panose="030105040402010D0105" pitchFamily="66" charset="0"/>
              </a:rPr>
              <a:t>Hallo Bob!</a:t>
            </a:r>
          </a:p>
          <a:p>
            <a:pPr algn="l"/>
            <a:r>
              <a:rPr lang="de-DE" sz="3000" dirty="0" smtClean="0">
                <a:solidFill>
                  <a:srgbClr val="002060"/>
                </a:solidFill>
                <a:latin typeface="Galeforce BTN" panose="030105040402010D0105" pitchFamily="66" charset="0"/>
              </a:rPr>
              <a:t>Dein Kennwort lautet Hns1m2Glck. </a:t>
            </a:r>
          </a:p>
          <a:p>
            <a:pPr algn="r"/>
            <a:r>
              <a:rPr lang="de-DE" sz="3000" dirty="0" smtClean="0">
                <a:solidFill>
                  <a:srgbClr val="002060"/>
                </a:solidFill>
                <a:latin typeface="Galeforce BTN" panose="030105040402010D0105" pitchFamily="66" charset="0"/>
              </a:rPr>
              <a:t>Deine Alice!</a:t>
            </a:r>
            <a:endParaRPr lang="de-DE" sz="3000" dirty="0">
              <a:solidFill>
                <a:srgbClr val="002060"/>
              </a:solidFill>
              <a:latin typeface="Galeforce BTN" panose="030105040402010D0105" pitchFamily="66" charset="0"/>
            </a:endParaRPr>
          </a:p>
        </p:txBody>
      </p:sp>
    </p:spTree>
    <p:extLst>
      <p:ext uri="{BB962C8B-B14F-4D97-AF65-F5344CB8AC3E}">
        <p14:creationId xmlns:p14="http://schemas.microsoft.com/office/powerpoint/2010/main" val="747132905"/>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pieren 12"/>
          <p:cNvGrpSpPr/>
          <p:nvPr/>
        </p:nvGrpSpPr>
        <p:grpSpPr>
          <a:xfrm>
            <a:off x="2594077" y="298594"/>
            <a:ext cx="3955847" cy="5117813"/>
            <a:chOff x="2200327" y="383968"/>
            <a:chExt cx="4387897" cy="6141376"/>
          </a:xfrm>
        </p:grpSpPr>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0327" y="383968"/>
              <a:ext cx="4387897" cy="6141376"/>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3132138" y="3454651"/>
              <a:ext cx="1367854" cy="2016183"/>
            </a:xfrm>
            <a:prstGeom prst="rect">
              <a:avLst/>
            </a:prstGeom>
            <a:noFill/>
            <a:ln>
              <a:noFill/>
            </a:ln>
            <a:scene3d>
              <a:camera prst="orthographicFront">
                <a:rot lat="3600000" lon="3600000" rev="4200000"/>
              </a:camera>
              <a:lightRig rig="threePt" dir="t"/>
            </a:scene3d>
          </p:spPr>
        </p:pic>
        <p:sp>
          <p:nvSpPr>
            <p:cNvPr id="8" name="Textfeld 7"/>
            <p:cNvSpPr txBox="1"/>
            <p:nvPr/>
          </p:nvSpPr>
          <p:spPr>
            <a:xfrm flipV="1">
              <a:off x="3059832" y="3962918"/>
              <a:ext cx="1440160" cy="664798"/>
            </a:xfrm>
            <a:prstGeom prst="rect">
              <a:avLst/>
            </a:prstGeom>
            <a:noFill/>
            <a:scene3d>
              <a:camera prst="orthographicFront">
                <a:rot lat="3600000" lon="3600000" rev="4200000"/>
              </a:camera>
              <a:lightRig rig="threePt" dir="t"/>
            </a:scene3d>
          </p:spPr>
          <p:txBody>
            <a:bodyPr wrap="square" rtlCol="0">
              <a:spAutoFit/>
            </a:bodyPr>
            <a:lstStyle/>
            <a:p>
              <a:r>
                <a:rPr lang="de-DE" sz="1000" dirty="0" smtClean="0">
                  <a:solidFill>
                    <a:srgbClr val="002060"/>
                  </a:solidFill>
                  <a:latin typeface="Galeforce BTN" panose="030105040402010D0105" pitchFamily="66" charset="0"/>
                </a:rPr>
                <a:t>Hallo Paul!</a:t>
              </a:r>
            </a:p>
            <a:p>
              <a:r>
                <a:rPr lang="de-DE" sz="1000" dirty="0" smtClean="0">
                  <a:solidFill>
                    <a:srgbClr val="002060"/>
                  </a:solidFill>
                  <a:latin typeface="Galeforce BTN" panose="030105040402010D0105" pitchFamily="66" charset="0"/>
                </a:rPr>
                <a:t>Das Kennwort ist </a:t>
              </a:r>
            </a:p>
            <a:p>
              <a:r>
                <a:rPr lang="de-DE" sz="1000" dirty="0" smtClean="0">
                  <a:solidFill>
                    <a:srgbClr val="002060"/>
                  </a:solidFill>
                  <a:latin typeface="Galeforce BTN" panose="030105040402010D0105" pitchFamily="66" charset="0"/>
                </a:rPr>
                <a:t>Hns1m2Glck.</a:t>
              </a:r>
              <a:endParaRPr lang="de-DE" sz="1000" dirty="0">
                <a:solidFill>
                  <a:srgbClr val="002060"/>
                </a:solidFill>
                <a:latin typeface="Galeforce BTN" panose="030105040402010D0105" pitchFamily="66" charset="0"/>
              </a:endParaRPr>
            </a:p>
          </p:txBody>
        </p:sp>
        <p:pic>
          <p:nvPicPr>
            <p:cNvPr id="11" name="Grafik 10"/>
            <p:cNvPicPr>
              <a:picLocks noChangeAspect="1"/>
            </p:cNvPicPr>
            <p:nvPr/>
          </p:nvPicPr>
          <p:blipFill rotWithShape="1">
            <a:blip r:embed="rId3" cstate="print">
              <a:extLst>
                <a:ext uri="{28A0092B-C50C-407E-A947-70E740481C1C}">
                  <a14:useLocalDpi xmlns:a14="http://schemas.microsoft.com/office/drawing/2010/main" val="0"/>
                </a:ext>
              </a:extLst>
            </a:blip>
            <a:srcRect t="69802"/>
            <a:stretch/>
          </p:blipFill>
          <p:spPr>
            <a:xfrm>
              <a:off x="2200327" y="4670804"/>
              <a:ext cx="4387897" cy="1854539"/>
            </a:xfrm>
            <a:prstGeom prst="rect">
              <a:avLst/>
            </a:prstGeom>
          </p:spPr>
        </p:pic>
      </p:grpSp>
    </p:spTree>
    <p:extLst>
      <p:ext uri="{BB962C8B-B14F-4D97-AF65-F5344CB8AC3E}">
        <p14:creationId xmlns:p14="http://schemas.microsoft.com/office/powerpoint/2010/main" val="462370181"/>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p:cNvSpPr/>
          <p:nvPr/>
        </p:nvSpPr>
        <p:spPr>
          <a:xfrm>
            <a:off x="1800353" y="373946"/>
            <a:ext cx="5930088" cy="5177169"/>
          </a:xfrm>
          <a:custGeom>
            <a:avLst/>
            <a:gdLst>
              <a:gd name="connsiteX0" fmla="*/ 0 w 2879725"/>
              <a:gd name="connsiteY0" fmla="*/ 0 h 1817657"/>
              <a:gd name="connsiteX1" fmla="*/ 2879725 w 2879725"/>
              <a:gd name="connsiteY1" fmla="*/ 0 h 1817657"/>
              <a:gd name="connsiteX2" fmla="*/ 2879725 w 2879725"/>
              <a:gd name="connsiteY2" fmla="*/ 1817657 h 1817657"/>
              <a:gd name="connsiteX3" fmla="*/ 0 w 2879725"/>
              <a:gd name="connsiteY3" fmla="*/ 1817657 h 1817657"/>
              <a:gd name="connsiteX4" fmla="*/ 0 w 2879725"/>
              <a:gd name="connsiteY4" fmla="*/ 0 h 1817657"/>
              <a:gd name="connsiteX0" fmla="*/ 0 w 2879725"/>
              <a:gd name="connsiteY0" fmla="*/ 1066679 h 2884336"/>
              <a:gd name="connsiteX1" fmla="*/ 1445647 w 2879725"/>
              <a:gd name="connsiteY1" fmla="*/ 0 h 2884336"/>
              <a:gd name="connsiteX2" fmla="*/ 2879725 w 2879725"/>
              <a:gd name="connsiteY2" fmla="*/ 1066679 h 2884336"/>
              <a:gd name="connsiteX3" fmla="*/ 2879725 w 2879725"/>
              <a:gd name="connsiteY3" fmla="*/ 2884336 h 2884336"/>
              <a:gd name="connsiteX4" fmla="*/ 0 w 2879725"/>
              <a:gd name="connsiteY4" fmla="*/ 2884336 h 2884336"/>
              <a:gd name="connsiteX5" fmla="*/ 0 w 2879725"/>
              <a:gd name="connsiteY5" fmla="*/ 1066679 h 2884336"/>
              <a:gd name="connsiteX0" fmla="*/ 0 w 2879725"/>
              <a:gd name="connsiteY0" fmla="*/ 1145087 h 2962744"/>
              <a:gd name="connsiteX1" fmla="*/ 1445647 w 2879725"/>
              <a:gd name="connsiteY1" fmla="*/ 78408 h 2962744"/>
              <a:gd name="connsiteX2" fmla="*/ 2879725 w 2879725"/>
              <a:gd name="connsiteY2" fmla="*/ 1145087 h 2962744"/>
              <a:gd name="connsiteX3" fmla="*/ 2879725 w 2879725"/>
              <a:gd name="connsiteY3" fmla="*/ 2962744 h 2962744"/>
              <a:gd name="connsiteX4" fmla="*/ 0 w 2879725"/>
              <a:gd name="connsiteY4" fmla="*/ 2962744 h 2962744"/>
              <a:gd name="connsiteX5" fmla="*/ 0 w 2879725"/>
              <a:gd name="connsiteY5" fmla="*/ 1145087 h 2962744"/>
              <a:gd name="connsiteX0" fmla="*/ 0 w 2879725"/>
              <a:gd name="connsiteY0" fmla="*/ 1145087 h 2962744"/>
              <a:gd name="connsiteX1" fmla="*/ 1445647 w 2879725"/>
              <a:gd name="connsiteY1" fmla="*/ 78408 h 2962744"/>
              <a:gd name="connsiteX2" fmla="*/ 2879725 w 2879725"/>
              <a:gd name="connsiteY2" fmla="*/ 1145087 h 2962744"/>
              <a:gd name="connsiteX3" fmla="*/ 2879725 w 2879725"/>
              <a:gd name="connsiteY3" fmla="*/ 2962744 h 2962744"/>
              <a:gd name="connsiteX4" fmla="*/ 0 w 2879725"/>
              <a:gd name="connsiteY4" fmla="*/ 2962744 h 2962744"/>
              <a:gd name="connsiteX5" fmla="*/ 0 w 2879725"/>
              <a:gd name="connsiteY5" fmla="*/ 1145087 h 2962744"/>
              <a:gd name="connsiteX0" fmla="*/ 0 w 2879725"/>
              <a:gd name="connsiteY0" fmla="*/ 1066683 h 2884340"/>
              <a:gd name="connsiteX1" fmla="*/ 1445647 w 2879725"/>
              <a:gd name="connsiteY1" fmla="*/ 4 h 2884340"/>
              <a:gd name="connsiteX2" fmla="*/ 2879725 w 2879725"/>
              <a:gd name="connsiteY2" fmla="*/ 1066683 h 2884340"/>
              <a:gd name="connsiteX3" fmla="*/ 2879725 w 2879725"/>
              <a:gd name="connsiteY3" fmla="*/ 2884340 h 2884340"/>
              <a:gd name="connsiteX4" fmla="*/ 0 w 2879725"/>
              <a:gd name="connsiteY4" fmla="*/ 2884340 h 2884340"/>
              <a:gd name="connsiteX5" fmla="*/ 0 w 2879725"/>
              <a:gd name="connsiteY5" fmla="*/ 1066683 h 2884340"/>
              <a:gd name="connsiteX0" fmla="*/ 0 w 2879725"/>
              <a:gd name="connsiteY0" fmla="*/ 1066683 h 2884340"/>
              <a:gd name="connsiteX1" fmla="*/ 1445647 w 2879725"/>
              <a:gd name="connsiteY1" fmla="*/ 4 h 2884340"/>
              <a:gd name="connsiteX2" fmla="*/ 2879725 w 2879725"/>
              <a:gd name="connsiteY2" fmla="*/ 1066683 h 2884340"/>
              <a:gd name="connsiteX3" fmla="*/ 2879725 w 2879725"/>
              <a:gd name="connsiteY3" fmla="*/ 2884340 h 2884340"/>
              <a:gd name="connsiteX4" fmla="*/ 0 w 2879725"/>
              <a:gd name="connsiteY4" fmla="*/ 2884340 h 2884340"/>
              <a:gd name="connsiteX5" fmla="*/ 0 w 2879725"/>
              <a:gd name="connsiteY5" fmla="*/ 1066683 h 2884340"/>
              <a:gd name="connsiteX0" fmla="*/ 0 w 2879725"/>
              <a:gd name="connsiteY0" fmla="*/ 0 h 1817657"/>
              <a:gd name="connsiteX1" fmla="*/ 2879725 w 2879725"/>
              <a:gd name="connsiteY1" fmla="*/ 0 h 1817657"/>
              <a:gd name="connsiteX2" fmla="*/ 2879725 w 2879725"/>
              <a:gd name="connsiteY2" fmla="*/ 1817657 h 1817657"/>
              <a:gd name="connsiteX3" fmla="*/ 0 w 2879725"/>
              <a:gd name="connsiteY3" fmla="*/ 1817657 h 1817657"/>
              <a:gd name="connsiteX4" fmla="*/ 0 w 2879725"/>
              <a:gd name="connsiteY4" fmla="*/ 0 h 1817657"/>
              <a:gd name="connsiteX0" fmla="*/ 0 w 2879725"/>
              <a:gd name="connsiteY0" fmla="*/ 548654 h 2366311"/>
              <a:gd name="connsiteX1" fmla="*/ 2879725 w 2879725"/>
              <a:gd name="connsiteY1" fmla="*/ 548654 h 2366311"/>
              <a:gd name="connsiteX2" fmla="*/ 2879725 w 2879725"/>
              <a:gd name="connsiteY2" fmla="*/ 2366311 h 2366311"/>
              <a:gd name="connsiteX3" fmla="*/ 0 w 2879725"/>
              <a:gd name="connsiteY3" fmla="*/ 2366311 h 2366311"/>
              <a:gd name="connsiteX4" fmla="*/ 0 w 2879725"/>
              <a:gd name="connsiteY4" fmla="*/ 548654 h 2366311"/>
              <a:gd name="connsiteX0" fmla="*/ 0 w 2879725"/>
              <a:gd name="connsiteY0" fmla="*/ 796722 h 2614379"/>
              <a:gd name="connsiteX1" fmla="*/ 2879725 w 2879725"/>
              <a:gd name="connsiteY1" fmla="*/ 796722 h 2614379"/>
              <a:gd name="connsiteX2" fmla="*/ 2879725 w 2879725"/>
              <a:gd name="connsiteY2" fmla="*/ 2614379 h 2614379"/>
              <a:gd name="connsiteX3" fmla="*/ 0 w 2879725"/>
              <a:gd name="connsiteY3" fmla="*/ 2614379 h 2614379"/>
              <a:gd name="connsiteX4" fmla="*/ 0 w 2879725"/>
              <a:gd name="connsiteY4" fmla="*/ 796722 h 2614379"/>
              <a:gd name="connsiteX0" fmla="*/ 0 w 2879725"/>
              <a:gd name="connsiteY0" fmla="*/ 1012511 h 2830168"/>
              <a:gd name="connsiteX1" fmla="*/ 2879725 w 2879725"/>
              <a:gd name="connsiteY1" fmla="*/ 1012511 h 2830168"/>
              <a:gd name="connsiteX2" fmla="*/ 2879725 w 2879725"/>
              <a:gd name="connsiteY2" fmla="*/ 2830168 h 2830168"/>
              <a:gd name="connsiteX3" fmla="*/ 0 w 2879725"/>
              <a:gd name="connsiteY3" fmla="*/ 2830168 h 2830168"/>
              <a:gd name="connsiteX4" fmla="*/ 0 w 2879725"/>
              <a:gd name="connsiteY4" fmla="*/ 1012511 h 2830168"/>
              <a:gd name="connsiteX0" fmla="*/ 0 w 2879725"/>
              <a:gd name="connsiteY0" fmla="*/ 1199261 h 3016918"/>
              <a:gd name="connsiteX1" fmla="*/ 2879725 w 2879725"/>
              <a:gd name="connsiteY1" fmla="*/ 1199261 h 3016918"/>
              <a:gd name="connsiteX2" fmla="*/ 2879725 w 2879725"/>
              <a:gd name="connsiteY2" fmla="*/ 3016918 h 3016918"/>
              <a:gd name="connsiteX3" fmla="*/ 0 w 2879725"/>
              <a:gd name="connsiteY3" fmla="*/ 3016918 h 3016918"/>
              <a:gd name="connsiteX4" fmla="*/ 0 w 2879725"/>
              <a:gd name="connsiteY4" fmla="*/ 1199261 h 3016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9725" h="3016918">
                <a:moveTo>
                  <a:pt x="0" y="1199261"/>
                </a:moveTo>
                <a:cubicBezTo>
                  <a:pt x="1438086" y="-407696"/>
                  <a:pt x="1441639" y="-391794"/>
                  <a:pt x="2879725" y="1199261"/>
                </a:cubicBezTo>
                <a:lnTo>
                  <a:pt x="2879725" y="3016918"/>
                </a:lnTo>
                <a:lnTo>
                  <a:pt x="0" y="3016918"/>
                </a:lnTo>
                <a:lnTo>
                  <a:pt x="0" y="1199261"/>
                </a:lnTo>
                <a:close/>
              </a:path>
            </a:pathLst>
          </a:custGeom>
          <a:gradFill>
            <a:gsLst>
              <a:gs pos="0">
                <a:srgbClr val="FFEFD1"/>
              </a:gs>
              <a:gs pos="64999">
                <a:srgbClr val="F0EBD5"/>
              </a:gs>
              <a:gs pos="100000">
                <a:srgbClr val="D1C39F"/>
              </a:gs>
            </a:gsLst>
            <a:lin ang="5400000" scaled="0"/>
          </a:gra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1800353" y="2431933"/>
            <a:ext cx="5930088" cy="3119183"/>
          </a:xfrm>
          <a:prstGeom prst="rect">
            <a:avLst/>
          </a:prstGeom>
          <a:gradFill>
            <a:gsLst>
              <a:gs pos="0">
                <a:srgbClr val="FFEFD1"/>
              </a:gs>
              <a:gs pos="64999">
                <a:srgbClr val="F0EBD5"/>
              </a:gs>
              <a:gs pos="100000">
                <a:srgbClr val="D1C39F"/>
              </a:gs>
            </a:gsLst>
            <a:lin ang="5400000" scaled="0"/>
          </a:gra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 name="Gruppieren 2"/>
          <p:cNvGrpSpPr/>
          <p:nvPr/>
        </p:nvGrpSpPr>
        <p:grpSpPr>
          <a:xfrm>
            <a:off x="1907704" y="486641"/>
            <a:ext cx="5783030" cy="3162947"/>
            <a:chOff x="588341" y="1008691"/>
            <a:chExt cx="7413423" cy="5072493"/>
          </a:xfrm>
        </p:grpSpPr>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341" y="1008691"/>
              <a:ext cx="7413423" cy="4895403"/>
            </a:xfrm>
            <a:prstGeom prst="rect">
              <a:avLst/>
            </a:prstGeom>
            <a:noFill/>
            <a:ln>
              <a:noFill/>
            </a:ln>
          </p:spPr>
        </p:pic>
        <p:sp>
          <p:nvSpPr>
            <p:cNvPr id="5" name="Textfeld 4"/>
            <p:cNvSpPr txBox="1"/>
            <p:nvPr/>
          </p:nvSpPr>
          <p:spPr>
            <a:xfrm>
              <a:off x="3995937" y="4156188"/>
              <a:ext cx="3872316" cy="1924996"/>
            </a:xfrm>
            <a:prstGeom prst="rect">
              <a:avLst/>
            </a:prstGeom>
            <a:noFill/>
          </p:spPr>
          <p:txBody>
            <a:bodyPr wrap="none" rtlCol="0">
              <a:spAutoFit/>
            </a:bodyPr>
            <a:lstStyle/>
            <a:p>
              <a:pPr algn="l"/>
              <a:r>
                <a:rPr lang="de-DE" dirty="0" smtClean="0">
                  <a:solidFill>
                    <a:srgbClr val="002060"/>
                  </a:solidFill>
                  <a:latin typeface="Galeforce BTN" panose="030105040402010D0105" pitchFamily="66" charset="0"/>
                </a:rPr>
                <a:t>Hallo Bob!</a:t>
              </a:r>
            </a:p>
            <a:p>
              <a:pPr algn="l"/>
              <a:r>
                <a:rPr lang="de-DE" dirty="0" smtClean="0">
                  <a:solidFill>
                    <a:srgbClr val="002060"/>
                  </a:solidFill>
                  <a:latin typeface="Galeforce BTN" panose="030105040402010D0105" pitchFamily="66" charset="0"/>
                </a:rPr>
                <a:t>Das Kennwort lautet</a:t>
              </a:r>
            </a:p>
            <a:p>
              <a:pPr algn="l"/>
              <a:r>
                <a:rPr lang="de-DE" dirty="0" smtClean="0">
                  <a:solidFill>
                    <a:srgbClr val="002060"/>
                  </a:solidFill>
                  <a:latin typeface="Galeforce BTN" panose="030105040402010D0105" pitchFamily="66" charset="0"/>
                </a:rPr>
                <a:t>Hns1m2Glck.</a:t>
              </a:r>
            </a:p>
            <a:p>
              <a:pPr algn="r"/>
              <a:r>
                <a:rPr lang="de-DE" dirty="0" smtClean="0">
                  <a:solidFill>
                    <a:srgbClr val="002060"/>
                  </a:solidFill>
                  <a:latin typeface="Galeforce BTN" panose="030105040402010D0105" pitchFamily="66" charset="0"/>
                </a:rPr>
                <a:t>Deine Alice!</a:t>
              </a:r>
              <a:endParaRPr lang="de-DE" dirty="0">
                <a:solidFill>
                  <a:srgbClr val="002060"/>
                </a:solidFill>
                <a:latin typeface="Galeforce BTN" panose="030105040402010D0105" pitchFamily="66" charset="0"/>
              </a:endParaRPr>
            </a:p>
          </p:txBody>
        </p:sp>
      </p:grpSp>
      <p:sp>
        <p:nvSpPr>
          <p:cNvPr id="7" name="Rechteck 6"/>
          <p:cNvSpPr/>
          <p:nvPr/>
        </p:nvSpPr>
        <p:spPr>
          <a:xfrm>
            <a:off x="1800353" y="2401387"/>
            <a:ext cx="5930088" cy="3149728"/>
          </a:xfrm>
          <a:custGeom>
            <a:avLst/>
            <a:gdLst>
              <a:gd name="connsiteX0" fmla="*/ 0 w 2952328"/>
              <a:gd name="connsiteY0" fmla="*/ 0 h 1817657"/>
              <a:gd name="connsiteX1" fmla="*/ 2952328 w 2952328"/>
              <a:gd name="connsiteY1" fmla="*/ 0 h 1817657"/>
              <a:gd name="connsiteX2" fmla="*/ 2952328 w 2952328"/>
              <a:gd name="connsiteY2" fmla="*/ 1817657 h 1817657"/>
              <a:gd name="connsiteX3" fmla="*/ 0 w 2952328"/>
              <a:gd name="connsiteY3" fmla="*/ 1817657 h 1817657"/>
              <a:gd name="connsiteX4" fmla="*/ 0 w 2952328"/>
              <a:gd name="connsiteY4" fmla="*/ 0 h 1817657"/>
              <a:gd name="connsiteX0" fmla="*/ 0 w 2952328"/>
              <a:gd name="connsiteY0" fmla="*/ 3 h 1817660"/>
              <a:gd name="connsiteX1" fmla="*/ 1412406 w 2952328"/>
              <a:gd name="connsiteY1" fmla="*/ 1032984 h 1817660"/>
              <a:gd name="connsiteX2" fmla="*/ 2952328 w 2952328"/>
              <a:gd name="connsiteY2" fmla="*/ 3 h 1817660"/>
              <a:gd name="connsiteX3" fmla="*/ 2952328 w 2952328"/>
              <a:gd name="connsiteY3" fmla="*/ 1817660 h 1817660"/>
              <a:gd name="connsiteX4" fmla="*/ 0 w 2952328"/>
              <a:gd name="connsiteY4" fmla="*/ 1817660 h 1817660"/>
              <a:gd name="connsiteX5" fmla="*/ 0 w 2952328"/>
              <a:gd name="connsiteY5" fmla="*/ 3 h 1817660"/>
              <a:gd name="connsiteX0" fmla="*/ 0 w 2952328"/>
              <a:gd name="connsiteY0" fmla="*/ 8431 h 1826088"/>
              <a:gd name="connsiteX1" fmla="*/ 1412406 w 2952328"/>
              <a:gd name="connsiteY1" fmla="*/ 1041412 h 1826088"/>
              <a:gd name="connsiteX2" fmla="*/ 2952328 w 2952328"/>
              <a:gd name="connsiteY2" fmla="*/ 8431 h 1826088"/>
              <a:gd name="connsiteX3" fmla="*/ 2952328 w 2952328"/>
              <a:gd name="connsiteY3" fmla="*/ 1826088 h 1826088"/>
              <a:gd name="connsiteX4" fmla="*/ 0 w 2952328"/>
              <a:gd name="connsiteY4" fmla="*/ 1826088 h 1826088"/>
              <a:gd name="connsiteX5" fmla="*/ 0 w 2952328"/>
              <a:gd name="connsiteY5" fmla="*/ 8431 h 1826088"/>
              <a:gd name="connsiteX0" fmla="*/ 0 w 2952328"/>
              <a:gd name="connsiteY0" fmla="*/ 8065 h 1825722"/>
              <a:gd name="connsiteX1" fmla="*/ 1412406 w 2952328"/>
              <a:gd name="connsiteY1" fmla="*/ 1041046 h 1825722"/>
              <a:gd name="connsiteX2" fmla="*/ 2952328 w 2952328"/>
              <a:gd name="connsiteY2" fmla="*/ 8065 h 1825722"/>
              <a:gd name="connsiteX3" fmla="*/ 2952328 w 2952328"/>
              <a:gd name="connsiteY3" fmla="*/ 1825722 h 1825722"/>
              <a:gd name="connsiteX4" fmla="*/ 0 w 2952328"/>
              <a:gd name="connsiteY4" fmla="*/ 1825722 h 1825722"/>
              <a:gd name="connsiteX5" fmla="*/ 0 w 2952328"/>
              <a:gd name="connsiteY5" fmla="*/ 8065 h 1825722"/>
              <a:gd name="connsiteX0" fmla="*/ 0 w 2952328"/>
              <a:gd name="connsiteY0" fmla="*/ 10310 h 1827967"/>
              <a:gd name="connsiteX1" fmla="*/ 1412406 w 2952328"/>
              <a:gd name="connsiteY1" fmla="*/ 1043291 h 1827967"/>
              <a:gd name="connsiteX2" fmla="*/ 2952328 w 2952328"/>
              <a:gd name="connsiteY2" fmla="*/ 10310 h 1827967"/>
              <a:gd name="connsiteX3" fmla="*/ 2952328 w 2952328"/>
              <a:gd name="connsiteY3" fmla="*/ 1827967 h 1827967"/>
              <a:gd name="connsiteX4" fmla="*/ 0 w 2952328"/>
              <a:gd name="connsiteY4" fmla="*/ 1827967 h 1827967"/>
              <a:gd name="connsiteX5" fmla="*/ 0 w 2952328"/>
              <a:gd name="connsiteY5" fmla="*/ 10310 h 1827967"/>
              <a:gd name="connsiteX0" fmla="*/ 0 w 2952328"/>
              <a:gd name="connsiteY0" fmla="*/ 10310 h 1827967"/>
              <a:gd name="connsiteX1" fmla="*/ 1060714 w 2952328"/>
              <a:gd name="connsiteY1" fmla="*/ 1043291 h 1827967"/>
              <a:gd name="connsiteX2" fmla="*/ 2952328 w 2952328"/>
              <a:gd name="connsiteY2" fmla="*/ 10310 h 1827967"/>
              <a:gd name="connsiteX3" fmla="*/ 2952328 w 2952328"/>
              <a:gd name="connsiteY3" fmla="*/ 1827967 h 1827967"/>
              <a:gd name="connsiteX4" fmla="*/ 0 w 2952328"/>
              <a:gd name="connsiteY4" fmla="*/ 1827967 h 1827967"/>
              <a:gd name="connsiteX5" fmla="*/ 0 w 2952328"/>
              <a:gd name="connsiteY5" fmla="*/ 10310 h 1827967"/>
              <a:gd name="connsiteX0" fmla="*/ 0 w 2952328"/>
              <a:gd name="connsiteY0" fmla="*/ 15672 h 1833329"/>
              <a:gd name="connsiteX1" fmla="*/ 1060714 w 2952328"/>
              <a:gd name="connsiteY1" fmla="*/ 1048653 h 1833329"/>
              <a:gd name="connsiteX2" fmla="*/ 1740652 w 2952328"/>
              <a:gd name="connsiteY2" fmla="*/ 1064284 h 1833329"/>
              <a:gd name="connsiteX3" fmla="*/ 2952328 w 2952328"/>
              <a:gd name="connsiteY3" fmla="*/ 15672 h 1833329"/>
              <a:gd name="connsiteX4" fmla="*/ 2952328 w 2952328"/>
              <a:gd name="connsiteY4" fmla="*/ 1833329 h 1833329"/>
              <a:gd name="connsiteX5" fmla="*/ 0 w 2952328"/>
              <a:gd name="connsiteY5" fmla="*/ 1833329 h 1833329"/>
              <a:gd name="connsiteX6" fmla="*/ 0 w 2952328"/>
              <a:gd name="connsiteY6" fmla="*/ 15672 h 1833329"/>
              <a:gd name="connsiteX0" fmla="*/ 0 w 2952328"/>
              <a:gd name="connsiteY0" fmla="*/ 15672 h 1833329"/>
              <a:gd name="connsiteX1" fmla="*/ 1060714 w 2952328"/>
              <a:gd name="connsiteY1" fmla="*/ 1048653 h 1833329"/>
              <a:gd name="connsiteX2" fmla="*/ 1740652 w 2952328"/>
              <a:gd name="connsiteY2" fmla="*/ 1064284 h 1833329"/>
              <a:gd name="connsiteX3" fmla="*/ 2952328 w 2952328"/>
              <a:gd name="connsiteY3" fmla="*/ 15672 h 1833329"/>
              <a:gd name="connsiteX4" fmla="*/ 2952328 w 2952328"/>
              <a:gd name="connsiteY4" fmla="*/ 1833329 h 1833329"/>
              <a:gd name="connsiteX5" fmla="*/ 0 w 2952328"/>
              <a:gd name="connsiteY5" fmla="*/ 1833329 h 1833329"/>
              <a:gd name="connsiteX6" fmla="*/ 0 w 2952328"/>
              <a:gd name="connsiteY6" fmla="*/ 15672 h 1833329"/>
              <a:gd name="connsiteX0" fmla="*/ 0 w 2952328"/>
              <a:gd name="connsiteY0" fmla="*/ 15672 h 1833329"/>
              <a:gd name="connsiteX1" fmla="*/ 1060714 w 2952328"/>
              <a:gd name="connsiteY1" fmla="*/ 1048653 h 1833329"/>
              <a:gd name="connsiteX2" fmla="*/ 1740652 w 2952328"/>
              <a:gd name="connsiteY2" fmla="*/ 1064284 h 1833329"/>
              <a:gd name="connsiteX3" fmla="*/ 2952328 w 2952328"/>
              <a:gd name="connsiteY3" fmla="*/ 15672 h 1833329"/>
              <a:gd name="connsiteX4" fmla="*/ 2952328 w 2952328"/>
              <a:gd name="connsiteY4" fmla="*/ 1833329 h 1833329"/>
              <a:gd name="connsiteX5" fmla="*/ 0 w 2952328"/>
              <a:gd name="connsiteY5" fmla="*/ 1833329 h 1833329"/>
              <a:gd name="connsiteX6" fmla="*/ 0 w 2952328"/>
              <a:gd name="connsiteY6" fmla="*/ 15672 h 1833329"/>
              <a:gd name="connsiteX0" fmla="*/ 0 w 2952328"/>
              <a:gd name="connsiteY0" fmla="*/ 15672 h 1833329"/>
              <a:gd name="connsiteX1" fmla="*/ 1060714 w 2952328"/>
              <a:gd name="connsiteY1" fmla="*/ 1048653 h 1833329"/>
              <a:gd name="connsiteX2" fmla="*/ 1740652 w 2952328"/>
              <a:gd name="connsiteY2" fmla="*/ 1064284 h 1833329"/>
              <a:gd name="connsiteX3" fmla="*/ 2952328 w 2952328"/>
              <a:gd name="connsiteY3" fmla="*/ 15672 h 1833329"/>
              <a:gd name="connsiteX4" fmla="*/ 2952328 w 2952328"/>
              <a:gd name="connsiteY4" fmla="*/ 1833329 h 1833329"/>
              <a:gd name="connsiteX5" fmla="*/ 0 w 2952328"/>
              <a:gd name="connsiteY5" fmla="*/ 1833329 h 1833329"/>
              <a:gd name="connsiteX6" fmla="*/ 0 w 2952328"/>
              <a:gd name="connsiteY6" fmla="*/ 15672 h 1833329"/>
              <a:gd name="connsiteX0" fmla="*/ 0 w 2952328"/>
              <a:gd name="connsiteY0" fmla="*/ 15672 h 1833329"/>
              <a:gd name="connsiteX1" fmla="*/ 1123237 w 2952328"/>
              <a:gd name="connsiteY1" fmla="*/ 1103360 h 1833329"/>
              <a:gd name="connsiteX2" fmla="*/ 1740652 w 2952328"/>
              <a:gd name="connsiteY2" fmla="*/ 1064284 h 1833329"/>
              <a:gd name="connsiteX3" fmla="*/ 2952328 w 2952328"/>
              <a:gd name="connsiteY3" fmla="*/ 15672 h 1833329"/>
              <a:gd name="connsiteX4" fmla="*/ 2952328 w 2952328"/>
              <a:gd name="connsiteY4" fmla="*/ 1833329 h 1833329"/>
              <a:gd name="connsiteX5" fmla="*/ 0 w 2952328"/>
              <a:gd name="connsiteY5" fmla="*/ 1833329 h 1833329"/>
              <a:gd name="connsiteX6" fmla="*/ 0 w 2952328"/>
              <a:gd name="connsiteY6" fmla="*/ 15672 h 1833329"/>
              <a:gd name="connsiteX0" fmla="*/ 0 w 2952328"/>
              <a:gd name="connsiteY0" fmla="*/ 16466 h 1834123"/>
              <a:gd name="connsiteX1" fmla="*/ 1123237 w 2952328"/>
              <a:gd name="connsiteY1" fmla="*/ 1104154 h 1834123"/>
              <a:gd name="connsiteX2" fmla="*/ 1740652 w 2952328"/>
              <a:gd name="connsiteY2" fmla="*/ 1065078 h 1834123"/>
              <a:gd name="connsiteX3" fmla="*/ 2952328 w 2952328"/>
              <a:gd name="connsiteY3" fmla="*/ 16466 h 1834123"/>
              <a:gd name="connsiteX4" fmla="*/ 2952328 w 2952328"/>
              <a:gd name="connsiteY4" fmla="*/ 1834123 h 1834123"/>
              <a:gd name="connsiteX5" fmla="*/ 0 w 2952328"/>
              <a:gd name="connsiteY5" fmla="*/ 1834123 h 1834123"/>
              <a:gd name="connsiteX6" fmla="*/ 0 w 2952328"/>
              <a:gd name="connsiteY6" fmla="*/ 16466 h 1834123"/>
              <a:gd name="connsiteX0" fmla="*/ 0 w 2952328"/>
              <a:gd name="connsiteY0" fmla="*/ 16466 h 1834123"/>
              <a:gd name="connsiteX1" fmla="*/ 1123237 w 2952328"/>
              <a:gd name="connsiteY1" fmla="*/ 1104154 h 1834123"/>
              <a:gd name="connsiteX2" fmla="*/ 1740652 w 2952328"/>
              <a:gd name="connsiteY2" fmla="*/ 1065078 h 1834123"/>
              <a:gd name="connsiteX3" fmla="*/ 2952328 w 2952328"/>
              <a:gd name="connsiteY3" fmla="*/ 16466 h 1834123"/>
              <a:gd name="connsiteX4" fmla="*/ 2952328 w 2952328"/>
              <a:gd name="connsiteY4" fmla="*/ 1834123 h 1834123"/>
              <a:gd name="connsiteX5" fmla="*/ 0 w 2952328"/>
              <a:gd name="connsiteY5" fmla="*/ 1834123 h 1834123"/>
              <a:gd name="connsiteX6" fmla="*/ 0 w 2952328"/>
              <a:gd name="connsiteY6" fmla="*/ 16466 h 1834123"/>
              <a:gd name="connsiteX0" fmla="*/ 0 w 2952328"/>
              <a:gd name="connsiteY0" fmla="*/ 16325 h 1833982"/>
              <a:gd name="connsiteX1" fmla="*/ 1123237 w 2952328"/>
              <a:gd name="connsiteY1" fmla="*/ 1111828 h 1833982"/>
              <a:gd name="connsiteX2" fmla="*/ 1740652 w 2952328"/>
              <a:gd name="connsiteY2" fmla="*/ 1064937 h 1833982"/>
              <a:gd name="connsiteX3" fmla="*/ 2952328 w 2952328"/>
              <a:gd name="connsiteY3" fmla="*/ 16325 h 1833982"/>
              <a:gd name="connsiteX4" fmla="*/ 2952328 w 2952328"/>
              <a:gd name="connsiteY4" fmla="*/ 1833982 h 1833982"/>
              <a:gd name="connsiteX5" fmla="*/ 0 w 2952328"/>
              <a:gd name="connsiteY5" fmla="*/ 1833982 h 1833982"/>
              <a:gd name="connsiteX6" fmla="*/ 0 w 2952328"/>
              <a:gd name="connsiteY6" fmla="*/ 16325 h 1833982"/>
              <a:gd name="connsiteX0" fmla="*/ 0 w 2952328"/>
              <a:gd name="connsiteY0" fmla="*/ 16308 h 1833965"/>
              <a:gd name="connsiteX1" fmla="*/ 1123237 w 2952328"/>
              <a:gd name="connsiteY1" fmla="*/ 1111811 h 1833965"/>
              <a:gd name="connsiteX2" fmla="*/ 1832771 w 2952328"/>
              <a:gd name="connsiteY2" fmla="*/ 1112490 h 1833965"/>
              <a:gd name="connsiteX3" fmla="*/ 2952328 w 2952328"/>
              <a:gd name="connsiteY3" fmla="*/ 16308 h 1833965"/>
              <a:gd name="connsiteX4" fmla="*/ 2952328 w 2952328"/>
              <a:gd name="connsiteY4" fmla="*/ 1833965 h 1833965"/>
              <a:gd name="connsiteX5" fmla="*/ 0 w 2952328"/>
              <a:gd name="connsiteY5" fmla="*/ 1833965 h 1833965"/>
              <a:gd name="connsiteX6" fmla="*/ 0 w 2952328"/>
              <a:gd name="connsiteY6" fmla="*/ 16308 h 1833965"/>
              <a:gd name="connsiteX0" fmla="*/ 0 w 2952328"/>
              <a:gd name="connsiteY0" fmla="*/ 16308 h 1833965"/>
              <a:gd name="connsiteX1" fmla="*/ 1123237 w 2952328"/>
              <a:gd name="connsiteY1" fmla="*/ 1111811 h 1833965"/>
              <a:gd name="connsiteX2" fmla="*/ 1832771 w 2952328"/>
              <a:gd name="connsiteY2" fmla="*/ 1112490 h 1833965"/>
              <a:gd name="connsiteX3" fmla="*/ 2952328 w 2952328"/>
              <a:gd name="connsiteY3" fmla="*/ 16308 h 1833965"/>
              <a:gd name="connsiteX4" fmla="*/ 2952328 w 2952328"/>
              <a:gd name="connsiteY4" fmla="*/ 1833965 h 1833965"/>
              <a:gd name="connsiteX5" fmla="*/ 0 w 2952328"/>
              <a:gd name="connsiteY5" fmla="*/ 1833965 h 1833965"/>
              <a:gd name="connsiteX6" fmla="*/ 0 w 2952328"/>
              <a:gd name="connsiteY6" fmla="*/ 16308 h 1833965"/>
              <a:gd name="connsiteX0" fmla="*/ 0 w 2952328"/>
              <a:gd name="connsiteY0" fmla="*/ 16308 h 1833965"/>
              <a:gd name="connsiteX1" fmla="*/ 1101562 w 2952328"/>
              <a:gd name="connsiteY1" fmla="*/ 1111811 h 1833965"/>
              <a:gd name="connsiteX2" fmla="*/ 1832771 w 2952328"/>
              <a:gd name="connsiteY2" fmla="*/ 1112490 h 1833965"/>
              <a:gd name="connsiteX3" fmla="*/ 2952328 w 2952328"/>
              <a:gd name="connsiteY3" fmla="*/ 16308 h 1833965"/>
              <a:gd name="connsiteX4" fmla="*/ 2952328 w 2952328"/>
              <a:gd name="connsiteY4" fmla="*/ 1833965 h 1833965"/>
              <a:gd name="connsiteX5" fmla="*/ 0 w 2952328"/>
              <a:gd name="connsiteY5" fmla="*/ 1833965 h 1833965"/>
              <a:gd name="connsiteX6" fmla="*/ 0 w 2952328"/>
              <a:gd name="connsiteY6" fmla="*/ 16308 h 1833965"/>
              <a:gd name="connsiteX0" fmla="*/ 0 w 2952328"/>
              <a:gd name="connsiteY0" fmla="*/ 16308 h 1833965"/>
              <a:gd name="connsiteX1" fmla="*/ 1101562 w 2952328"/>
              <a:gd name="connsiteY1" fmla="*/ 1111811 h 1833965"/>
              <a:gd name="connsiteX2" fmla="*/ 1832771 w 2952328"/>
              <a:gd name="connsiteY2" fmla="*/ 1112490 h 1833965"/>
              <a:gd name="connsiteX3" fmla="*/ 2952328 w 2952328"/>
              <a:gd name="connsiteY3" fmla="*/ 16308 h 1833965"/>
              <a:gd name="connsiteX4" fmla="*/ 2952328 w 2952328"/>
              <a:gd name="connsiteY4" fmla="*/ 1833965 h 1833965"/>
              <a:gd name="connsiteX5" fmla="*/ 0 w 2952328"/>
              <a:gd name="connsiteY5" fmla="*/ 1833965 h 1833965"/>
              <a:gd name="connsiteX6" fmla="*/ 0 w 2952328"/>
              <a:gd name="connsiteY6" fmla="*/ 16308 h 1833965"/>
              <a:gd name="connsiteX0" fmla="*/ 0 w 2952328"/>
              <a:gd name="connsiteY0" fmla="*/ 16308 h 1833965"/>
              <a:gd name="connsiteX1" fmla="*/ 1106982 w 2952328"/>
              <a:gd name="connsiteY1" fmla="*/ 1111811 h 1833965"/>
              <a:gd name="connsiteX2" fmla="*/ 1832771 w 2952328"/>
              <a:gd name="connsiteY2" fmla="*/ 1112490 h 1833965"/>
              <a:gd name="connsiteX3" fmla="*/ 2952328 w 2952328"/>
              <a:gd name="connsiteY3" fmla="*/ 16308 h 1833965"/>
              <a:gd name="connsiteX4" fmla="*/ 2952328 w 2952328"/>
              <a:gd name="connsiteY4" fmla="*/ 1833965 h 1833965"/>
              <a:gd name="connsiteX5" fmla="*/ 0 w 2952328"/>
              <a:gd name="connsiteY5" fmla="*/ 1833965 h 1833965"/>
              <a:gd name="connsiteX6" fmla="*/ 0 w 2952328"/>
              <a:gd name="connsiteY6" fmla="*/ 16308 h 1833965"/>
              <a:gd name="connsiteX0" fmla="*/ 0 w 2952328"/>
              <a:gd name="connsiteY0" fmla="*/ 16617 h 1834274"/>
              <a:gd name="connsiteX1" fmla="*/ 1106982 w 2952328"/>
              <a:gd name="connsiteY1" fmla="*/ 1112120 h 1834274"/>
              <a:gd name="connsiteX2" fmla="*/ 1832771 w 2952328"/>
              <a:gd name="connsiteY2" fmla="*/ 1112799 h 1834274"/>
              <a:gd name="connsiteX3" fmla="*/ 2952328 w 2952328"/>
              <a:gd name="connsiteY3" fmla="*/ 16617 h 1834274"/>
              <a:gd name="connsiteX4" fmla="*/ 2952328 w 2952328"/>
              <a:gd name="connsiteY4" fmla="*/ 1834274 h 1834274"/>
              <a:gd name="connsiteX5" fmla="*/ 0 w 2952328"/>
              <a:gd name="connsiteY5" fmla="*/ 1834274 h 1834274"/>
              <a:gd name="connsiteX6" fmla="*/ 0 w 2952328"/>
              <a:gd name="connsiteY6" fmla="*/ 16617 h 1834274"/>
              <a:gd name="connsiteX0" fmla="*/ 0 w 2952328"/>
              <a:gd name="connsiteY0" fmla="*/ 17800 h 1835457"/>
              <a:gd name="connsiteX1" fmla="*/ 1106982 w 2952328"/>
              <a:gd name="connsiteY1" fmla="*/ 1113303 h 1835457"/>
              <a:gd name="connsiteX2" fmla="*/ 1832771 w 2952328"/>
              <a:gd name="connsiteY2" fmla="*/ 1113982 h 1835457"/>
              <a:gd name="connsiteX3" fmla="*/ 2952328 w 2952328"/>
              <a:gd name="connsiteY3" fmla="*/ 17800 h 1835457"/>
              <a:gd name="connsiteX4" fmla="*/ 2952328 w 2952328"/>
              <a:gd name="connsiteY4" fmla="*/ 1835457 h 1835457"/>
              <a:gd name="connsiteX5" fmla="*/ 0 w 2952328"/>
              <a:gd name="connsiteY5" fmla="*/ 1835457 h 1835457"/>
              <a:gd name="connsiteX6" fmla="*/ 0 w 2952328"/>
              <a:gd name="connsiteY6" fmla="*/ 17800 h 1835457"/>
              <a:gd name="connsiteX0" fmla="*/ 0 w 2952328"/>
              <a:gd name="connsiteY0" fmla="*/ 17800 h 1835457"/>
              <a:gd name="connsiteX1" fmla="*/ 906485 w 2952328"/>
              <a:gd name="connsiteY1" fmla="*/ 1377581 h 1835457"/>
              <a:gd name="connsiteX2" fmla="*/ 1832771 w 2952328"/>
              <a:gd name="connsiteY2" fmla="*/ 1113982 h 1835457"/>
              <a:gd name="connsiteX3" fmla="*/ 2952328 w 2952328"/>
              <a:gd name="connsiteY3" fmla="*/ 17800 h 1835457"/>
              <a:gd name="connsiteX4" fmla="*/ 2952328 w 2952328"/>
              <a:gd name="connsiteY4" fmla="*/ 1835457 h 1835457"/>
              <a:gd name="connsiteX5" fmla="*/ 0 w 2952328"/>
              <a:gd name="connsiteY5" fmla="*/ 1835457 h 1835457"/>
              <a:gd name="connsiteX6" fmla="*/ 0 w 2952328"/>
              <a:gd name="connsiteY6" fmla="*/ 17800 h 1835457"/>
              <a:gd name="connsiteX0" fmla="*/ 0 w 2952328"/>
              <a:gd name="connsiteY0" fmla="*/ 17800 h 1835457"/>
              <a:gd name="connsiteX1" fmla="*/ 906485 w 2952328"/>
              <a:gd name="connsiteY1" fmla="*/ 1377581 h 1835457"/>
              <a:gd name="connsiteX2" fmla="*/ 1832771 w 2952328"/>
              <a:gd name="connsiteY2" fmla="*/ 1113982 h 1835457"/>
              <a:gd name="connsiteX3" fmla="*/ 2952328 w 2952328"/>
              <a:gd name="connsiteY3" fmla="*/ 17800 h 1835457"/>
              <a:gd name="connsiteX4" fmla="*/ 2952328 w 2952328"/>
              <a:gd name="connsiteY4" fmla="*/ 1835457 h 1835457"/>
              <a:gd name="connsiteX5" fmla="*/ 0 w 2952328"/>
              <a:gd name="connsiteY5" fmla="*/ 1835457 h 1835457"/>
              <a:gd name="connsiteX6" fmla="*/ 0 w 2952328"/>
              <a:gd name="connsiteY6" fmla="*/ 17800 h 1835457"/>
              <a:gd name="connsiteX0" fmla="*/ 0 w 2952328"/>
              <a:gd name="connsiteY0" fmla="*/ 17800 h 1835457"/>
              <a:gd name="connsiteX1" fmla="*/ 906485 w 2952328"/>
              <a:gd name="connsiteY1" fmla="*/ 1377581 h 1835457"/>
              <a:gd name="connsiteX2" fmla="*/ 1847419 w 2952328"/>
              <a:gd name="connsiteY2" fmla="*/ 1113982 h 1835457"/>
              <a:gd name="connsiteX3" fmla="*/ 2952328 w 2952328"/>
              <a:gd name="connsiteY3" fmla="*/ 17800 h 1835457"/>
              <a:gd name="connsiteX4" fmla="*/ 2952328 w 2952328"/>
              <a:gd name="connsiteY4" fmla="*/ 1835457 h 1835457"/>
              <a:gd name="connsiteX5" fmla="*/ 0 w 2952328"/>
              <a:gd name="connsiteY5" fmla="*/ 1835457 h 1835457"/>
              <a:gd name="connsiteX6" fmla="*/ 0 w 2952328"/>
              <a:gd name="connsiteY6" fmla="*/ 17800 h 1835457"/>
              <a:gd name="connsiteX0" fmla="*/ 0 w 2952328"/>
              <a:gd name="connsiteY0" fmla="*/ 17800 h 1835457"/>
              <a:gd name="connsiteX1" fmla="*/ 906485 w 2952328"/>
              <a:gd name="connsiteY1" fmla="*/ 1377581 h 1835457"/>
              <a:gd name="connsiteX2" fmla="*/ 1847419 w 2952328"/>
              <a:gd name="connsiteY2" fmla="*/ 1113982 h 1835457"/>
              <a:gd name="connsiteX3" fmla="*/ 2952328 w 2952328"/>
              <a:gd name="connsiteY3" fmla="*/ 17800 h 1835457"/>
              <a:gd name="connsiteX4" fmla="*/ 2952328 w 2952328"/>
              <a:gd name="connsiteY4" fmla="*/ 1835457 h 1835457"/>
              <a:gd name="connsiteX5" fmla="*/ 0 w 2952328"/>
              <a:gd name="connsiteY5" fmla="*/ 1835457 h 1835457"/>
              <a:gd name="connsiteX6" fmla="*/ 0 w 2952328"/>
              <a:gd name="connsiteY6" fmla="*/ 17800 h 1835457"/>
              <a:gd name="connsiteX0" fmla="*/ 0 w 2952328"/>
              <a:gd name="connsiteY0" fmla="*/ 17800 h 1835457"/>
              <a:gd name="connsiteX1" fmla="*/ 1099347 w 2952328"/>
              <a:gd name="connsiteY1" fmla="*/ 1113262 h 1835457"/>
              <a:gd name="connsiteX2" fmla="*/ 1847419 w 2952328"/>
              <a:gd name="connsiteY2" fmla="*/ 1113982 h 1835457"/>
              <a:gd name="connsiteX3" fmla="*/ 2952328 w 2952328"/>
              <a:gd name="connsiteY3" fmla="*/ 17800 h 1835457"/>
              <a:gd name="connsiteX4" fmla="*/ 2952328 w 2952328"/>
              <a:gd name="connsiteY4" fmla="*/ 1835457 h 1835457"/>
              <a:gd name="connsiteX5" fmla="*/ 0 w 2952328"/>
              <a:gd name="connsiteY5" fmla="*/ 1835457 h 1835457"/>
              <a:gd name="connsiteX6" fmla="*/ 0 w 2952328"/>
              <a:gd name="connsiteY6" fmla="*/ 17800 h 1835457"/>
              <a:gd name="connsiteX0" fmla="*/ 0 w 2952328"/>
              <a:gd name="connsiteY0" fmla="*/ 17800 h 1835457"/>
              <a:gd name="connsiteX1" fmla="*/ 1099347 w 2952328"/>
              <a:gd name="connsiteY1" fmla="*/ 1113262 h 1835457"/>
              <a:gd name="connsiteX2" fmla="*/ 1847419 w 2952328"/>
              <a:gd name="connsiteY2" fmla="*/ 1113982 h 1835457"/>
              <a:gd name="connsiteX3" fmla="*/ 2952328 w 2952328"/>
              <a:gd name="connsiteY3" fmla="*/ 17800 h 1835457"/>
              <a:gd name="connsiteX4" fmla="*/ 2952328 w 2952328"/>
              <a:gd name="connsiteY4" fmla="*/ 1835457 h 1835457"/>
              <a:gd name="connsiteX5" fmla="*/ 0 w 2952328"/>
              <a:gd name="connsiteY5" fmla="*/ 1835457 h 1835457"/>
              <a:gd name="connsiteX6" fmla="*/ 0 w 2952328"/>
              <a:gd name="connsiteY6" fmla="*/ 17800 h 1835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2328" h="1835457">
                <a:moveTo>
                  <a:pt x="0" y="17800"/>
                </a:moveTo>
                <a:cubicBezTo>
                  <a:pt x="235401" y="-112979"/>
                  <a:pt x="735473" y="755156"/>
                  <a:pt x="1099347" y="1113262"/>
                </a:cubicBezTo>
                <a:lnTo>
                  <a:pt x="1847419" y="1113982"/>
                </a:lnTo>
                <a:cubicBezTo>
                  <a:pt x="2221149" y="752215"/>
                  <a:pt x="2732146" y="-136425"/>
                  <a:pt x="2952328" y="17800"/>
                </a:cubicBezTo>
                <a:lnTo>
                  <a:pt x="2952328" y="1835457"/>
                </a:lnTo>
                <a:lnTo>
                  <a:pt x="0" y="1835457"/>
                </a:lnTo>
                <a:lnTo>
                  <a:pt x="0" y="17800"/>
                </a:lnTo>
                <a:close/>
              </a:path>
            </a:pathLst>
          </a:custGeom>
          <a:gradFill>
            <a:gsLst>
              <a:gs pos="0">
                <a:schemeClr val="accent5"/>
              </a:gs>
              <a:gs pos="64999">
                <a:srgbClr val="F0EBD5"/>
              </a:gs>
              <a:gs pos="100000">
                <a:srgbClr val="D1C39F"/>
              </a:gs>
            </a:gsLst>
            <a:lin ang="5400000" scaled="0"/>
          </a:gra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7322109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05643"/>
            <a:ext cx="5616624" cy="4646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0498164"/>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213" y="728663"/>
            <a:ext cx="8791575"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286732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timing>
    <p:tnLst>
      <p:par>
        <p:cTn id="1" dur="indefinite" restart="never" nodeType="tmRoot"/>
      </p:par>
    </p:tnLst>
  </p:timing>
</p:sld>
</file>

<file path=ppt/theme/theme1.xml><?xml version="1.0" encoding="utf-8"?>
<a:theme xmlns:a="http://schemas.openxmlformats.org/drawingml/2006/main" name="Netzwerk">
  <a:themeElements>
    <a:clrScheme name="Netzwerk 14">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003300"/>
      </a:hlink>
      <a:folHlink>
        <a:srgbClr val="006600"/>
      </a:folHlink>
    </a:clrScheme>
    <a:fontScheme name="Netzwerk">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Netzwe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zwe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zwe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zwe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zwe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zwe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zwe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zwe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zwe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zw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zwerk 11">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FF6600"/>
        </a:hlink>
        <a:folHlink>
          <a:srgbClr val="FF9933"/>
        </a:folHlink>
      </a:clrScheme>
      <a:clrMap bg1="dk2" tx1="lt1" bg2="dk1" tx2="lt2" accent1="accent1" accent2="accent2" accent3="accent3" accent4="accent4" accent5="accent5" accent6="accent6" hlink="hlink" folHlink="folHlink"/>
    </a:extraClrScheme>
    <a:extraClrScheme>
      <a:clrScheme name="Netzwerk 12">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FF9933"/>
        </a:hlink>
        <a:folHlink>
          <a:srgbClr val="FF9933"/>
        </a:folHlink>
      </a:clrScheme>
      <a:clrMap bg1="dk2" tx1="lt1" bg2="dk1" tx2="lt2" accent1="accent1" accent2="accent2" accent3="accent3" accent4="accent4" accent5="accent5" accent6="accent6" hlink="hlink" folHlink="folHlink"/>
    </a:extraClrScheme>
    <a:extraClrScheme>
      <a:clrScheme name="Netzwerk 13">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003300"/>
        </a:hlink>
        <a:folHlink>
          <a:srgbClr val="FF9933"/>
        </a:folHlink>
      </a:clrScheme>
      <a:clrMap bg1="dk2" tx1="lt1" bg2="dk1" tx2="lt2" accent1="accent1" accent2="accent2" accent3="accent3" accent4="accent4" accent5="accent5" accent6="accent6" hlink="hlink" folHlink="folHlink"/>
    </a:extraClrScheme>
    <a:extraClrScheme>
      <a:clrScheme name="Netzwerk 14">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003300"/>
        </a:hlink>
        <a:folHlink>
          <a:srgbClr val="00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empel_Kopf_Fuß">
  <a:themeElements>
    <a:clrScheme name="Netzwerk 14">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003300"/>
      </a:hlink>
      <a:folHlink>
        <a:srgbClr val="006600"/>
      </a:folHlink>
    </a:clrScheme>
    <a:fontScheme name="Netzwerk">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Netzwe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zwe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zwe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zwe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zwe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zwe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zwe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zwe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zwe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zw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zwerk 11">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FF6600"/>
        </a:hlink>
        <a:folHlink>
          <a:srgbClr val="FF9933"/>
        </a:folHlink>
      </a:clrScheme>
      <a:clrMap bg1="dk2" tx1="lt1" bg2="dk1" tx2="lt2" accent1="accent1" accent2="accent2" accent3="accent3" accent4="accent4" accent5="accent5" accent6="accent6" hlink="hlink" folHlink="folHlink"/>
    </a:extraClrScheme>
    <a:extraClrScheme>
      <a:clrScheme name="Netzwerk 12">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FF9933"/>
        </a:hlink>
        <a:folHlink>
          <a:srgbClr val="FF9933"/>
        </a:folHlink>
      </a:clrScheme>
      <a:clrMap bg1="dk2" tx1="lt1" bg2="dk1" tx2="lt2" accent1="accent1" accent2="accent2" accent3="accent3" accent4="accent4" accent5="accent5" accent6="accent6" hlink="hlink" folHlink="folHlink"/>
    </a:extraClrScheme>
    <a:extraClrScheme>
      <a:clrScheme name="Netzwerk 13">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003300"/>
        </a:hlink>
        <a:folHlink>
          <a:srgbClr val="FF9933"/>
        </a:folHlink>
      </a:clrScheme>
      <a:clrMap bg1="dk2" tx1="lt1" bg2="dk1" tx2="lt2" accent1="accent1" accent2="accent2" accent3="accent3" accent4="accent4" accent5="accent5" accent6="accent6" hlink="hlink" folHlink="folHlink"/>
    </a:extraClrScheme>
    <a:extraClrScheme>
      <a:clrScheme name="Netzwerk 14">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003300"/>
        </a:hlink>
        <a:folHlink>
          <a:srgbClr val="0066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0</TotalTime>
  <Words>1918</Words>
  <Application>Microsoft Office PowerPoint</Application>
  <PresentationFormat>Bildschirmpräsentation (16:10)</PresentationFormat>
  <Paragraphs>690</Paragraphs>
  <Slides>38</Slides>
  <Notes>35</Notes>
  <HiddenSlides>0</HiddenSlides>
  <MMClips>0</MMClips>
  <ScaleCrop>false</ScaleCrop>
  <HeadingPairs>
    <vt:vector size="4" baseType="variant">
      <vt:variant>
        <vt:lpstr>Design</vt:lpstr>
      </vt:variant>
      <vt:variant>
        <vt:i4>2</vt:i4>
      </vt:variant>
      <vt:variant>
        <vt:lpstr>Folientitel</vt:lpstr>
      </vt:variant>
      <vt:variant>
        <vt:i4>38</vt:i4>
      </vt:variant>
    </vt:vector>
  </HeadingPairs>
  <TitlesOfParts>
    <vt:vector size="40" baseType="lpstr">
      <vt:lpstr>Netzwerk</vt:lpstr>
      <vt:lpstr>Hempel_Kopf_Fuß</vt:lpstr>
      <vt:lpstr>Sicher Kommunizieren  durch  Verschlüsselung</vt:lpstr>
      <vt:lpstr>Curriculum Klasse 7</vt:lpstr>
      <vt:lpstr>Curriculum Klasse 9</vt:lpstr>
      <vt:lpstr>Ausgangssituation</vt:lpstr>
      <vt:lpstr>PowerPoint-Präsentation</vt:lpstr>
      <vt:lpstr>PowerPoint-Präsentation</vt:lpstr>
      <vt:lpstr>PowerPoint-Präsentation</vt:lpstr>
      <vt:lpstr>PowerPoint-Präsentation</vt:lpstr>
      <vt:lpstr>PowerPoint-Präsentation</vt:lpstr>
      <vt:lpstr>Sicherheitsziele</vt:lpstr>
      <vt:lpstr>Sicherheitsziele</vt:lpstr>
      <vt:lpstr>Sicherheitsziele</vt:lpstr>
      <vt:lpstr>Sicherheitsziele</vt:lpstr>
      <vt:lpstr>Grundbegriffe</vt:lpstr>
      <vt:lpstr>Grundbegriffe</vt:lpstr>
      <vt:lpstr>Grundbegriffe</vt:lpstr>
      <vt:lpstr>Stationsbetrieb</vt:lpstr>
      <vt:lpstr>PowerPoint-Präsentation</vt:lpstr>
      <vt:lpstr>Symmetrische Verfahren</vt:lpstr>
      <vt:lpstr>Werkzeug ASYM-Kodierer </vt:lpstr>
      <vt:lpstr>Werkzeug ASYM-Kodierer </vt:lpstr>
      <vt:lpstr>Werkzeug ASYM-Kodierer </vt:lpstr>
      <vt:lpstr>Werkzeug ASYM-Kodierer </vt:lpstr>
      <vt:lpstr>Asymmetrische Verfahren</vt:lpstr>
      <vt:lpstr>PowerPoint-Präsentation</vt:lpstr>
      <vt:lpstr>Asymmetrische Verfahren</vt:lpstr>
      <vt:lpstr>Digitale Signatur</vt:lpstr>
      <vt:lpstr>Digitale Signatur</vt:lpstr>
      <vt:lpstr>Asymmetrische Verfahren</vt:lpstr>
      <vt:lpstr>Asymmetrische Verfahren</vt:lpstr>
      <vt:lpstr>Asymmetrische Verfahren</vt:lpstr>
      <vt:lpstr>Asymmetrische Verfahren</vt:lpstr>
      <vt:lpstr>Zertifikate und Trustcenter</vt:lpstr>
      <vt:lpstr>Asymmetrische Verfahren</vt:lpstr>
      <vt:lpstr>Zertifikat</vt:lpstr>
      <vt:lpstr>Ausblick</vt:lpstr>
      <vt:lpstr>E-Mail-Verschlüsselung</vt:lpstr>
      <vt:lpstr>E-Mail-Verschlüsselung</vt:lpstr>
    </vt:vector>
  </TitlesOfParts>
  <Company>Tino Hempel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Modellschule und  Medienkonzept  Tino Hempel</dc:title>
  <dc:subject>Word für Zentralaufgaben</dc:subject>
  <dc:creator>Tino Hempel</dc:creator>
  <cp:lastModifiedBy>Tino Hempel</cp:lastModifiedBy>
  <cp:revision>544</cp:revision>
  <cp:lastPrinted>2017-01-21T15:52:23Z</cp:lastPrinted>
  <dcterms:created xsi:type="dcterms:W3CDTF">2002-12-22T11:09:17Z</dcterms:created>
  <dcterms:modified xsi:type="dcterms:W3CDTF">2017-09-21T15:03:21Z</dcterms:modified>
</cp:coreProperties>
</file>